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6"/>
  </p:notesMasterIdLst>
  <p:sldIdLst>
    <p:sldId id="258" r:id="rId2"/>
    <p:sldId id="479" r:id="rId3"/>
    <p:sldId id="510" r:id="rId4"/>
    <p:sldId id="264" r:id="rId5"/>
    <p:sldId id="495" r:id="rId6"/>
    <p:sldId id="481" r:id="rId7"/>
    <p:sldId id="486" r:id="rId8"/>
    <p:sldId id="482" r:id="rId9"/>
    <p:sldId id="483" r:id="rId10"/>
    <p:sldId id="484" r:id="rId11"/>
    <p:sldId id="485" r:id="rId12"/>
    <p:sldId id="499" r:id="rId13"/>
    <p:sldId id="501" r:id="rId14"/>
    <p:sldId id="315" r:id="rId15"/>
    <p:sldId id="504" r:id="rId16"/>
    <p:sldId id="513" r:id="rId17"/>
    <p:sldId id="505" r:id="rId18"/>
    <p:sldId id="512" r:id="rId19"/>
    <p:sldId id="281" r:id="rId20"/>
    <p:sldId id="265" r:id="rId21"/>
    <p:sldId id="517" r:id="rId22"/>
    <p:sldId id="518" r:id="rId23"/>
    <p:sldId id="319" r:id="rId24"/>
    <p:sldId id="516" r:id="rId25"/>
    <p:sldId id="520" r:id="rId26"/>
    <p:sldId id="521" r:id="rId27"/>
    <p:sldId id="523" r:id="rId28"/>
    <p:sldId id="524" r:id="rId29"/>
    <p:sldId id="522" r:id="rId30"/>
    <p:sldId id="514" r:id="rId31"/>
    <p:sldId id="515" r:id="rId32"/>
    <p:sldId id="337" r:id="rId33"/>
    <p:sldId id="338" r:id="rId34"/>
    <p:sldId id="339" r:id="rId35"/>
    <p:sldId id="322" r:id="rId36"/>
    <p:sldId id="323" r:id="rId37"/>
    <p:sldId id="389" r:id="rId38"/>
    <p:sldId id="381" r:id="rId39"/>
    <p:sldId id="405" r:id="rId40"/>
    <p:sldId id="461" r:id="rId41"/>
    <p:sldId id="384" r:id="rId42"/>
    <p:sldId id="477" r:id="rId43"/>
    <p:sldId id="276" r:id="rId44"/>
    <p:sldId id="307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Š" initials="MŠ" lastIdx="1" clrIdx="0">
    <p:extLst>
      <p:ext uri="{19B8F6BF-5375-455C-9EA6-DF929625EA0E}">
        <p15:presenceInfo xmlns:p15="http://schemas.microsoft.com/office/powerpoint/2012/main" userId="M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2309711286086E-2"/>
          <c:y val="3.8101771618965691E-2"/>
          <c:w val="0.90417213473315838"/>
          <c:h val="0.4309419912006890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36000">
                  <a:srgbClr val="245A8C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LIB!$G$50:$G$70</c:f>
              <c:strCache>
                <c:ptCount val="21"/>
                <c:pt idx="0">
                  <c:v>televizní vysílač a rozhledna Ještěd</c:v>
                </c:pt>
                <c:pt idx="1">
                  <c:v>hory a příroda (Krkonoše, Jizerské hory, Český ráj)</c:v>
                </c:pt>
                <c:pt idx="2">
                  <c:v>lyžování, zimní sporty, sport</c:v>
                </c:pt>
                <c:pt idx="3">
                  <c:v>neví</c:v>
                </c:pt>
                <c:pt idx="4">
                  <c:v>ostatní</c:v>
                </c:pt>
                <c:pt idx="5">
                  <c:v>bižuterie (korále), sklo, sklárny</c:v>
                </c:pt>
                <c:pt idx="6">
                  <c:v>ZOO, botanická</c:v>
                </c:pt>
                <c:pt idx="7">
                  <c:v>nezaměstnanost a chudoba</c:v>
                </c:pt>
                <c:pt idx="8">
                  <c:v>Aquapark Babylon</c:v>
                </c:pt>
                <c:pt idx="9">
                  <c:v>textil, text. průmysl</c:v>
                </c:pt>
                <c:pt idx="10">
                  <c:v>turistika </c:v>
                </c:pt>
                <c:pt idx="11">
                  <c:v>Romové</c:v>
                </c:pt>
                <c:pt idx="12">
                  <c:v>Liberec</c:v>
                </c:pt>
                <c:pt idx="13">
                  <c:v>výstavní trhy</c:v>
                </c:pt>
                <c:pt idx="14">
                  <c:v>neodpovělo</c:v>
                </c:pt>
                <c:pt idx="15">
                  <c:v>povodně</c:v>
                </c:pt>
                <c:pt idx="16">
                  <c:v>sníh a zima</c:v>
                </c:pt>
                <c:pt idx="17">
                  <c:v>pohraničí, blízkost Německa</c:v>
                </c:pt>
                <c:pt idx="18">
                  <c:v>univerzita a vysoká škola (textilní)</c:v>
                </c:pt>
                <c:pt idx="19">
                  <c:v>kultura</c:v>
                </c:pt>
                <c:pt idx="20">
                  <c:v>nepřizpůsobiví občané</c:v>
                </c:pt>
              </c:strCache>
            </c:strRef>
          </c:cat>
          <c:val>
            <c:numRef>
              <c:f>LIB!$H$50:$H$70</c:f>
              <c:numCache>
                <c:formatCode>General</c:formatCode>
                <c:ptCount val="21"/>
                <c:pt idx="0">
                  <c:v>227</c:v>
                </c:pt>
                <c:pt idx="1">
                  <c:v>191</c:v>
                </c:pt>
                <c:pt idx="2">
                  <c:v>166</c:v>
                </c:pt>
                <c:pt idx="3">
                  <c:v>117</c:v>
                </c:pt>
                <c:pt idx="4">
                  <c:v>76</c:v>
                </c:pt>
                <c:pt idx="5">
                  <c:v>41</c:v>
                </c:pt>
                <c:pt idx="6">
                  <c:v>41</c:v>
                </c:pt>
                <c:pt idx="7">
                  <c:v>30</c:v>
                </c:pt>
                <c:pt idx="8">
                  <c:v>26</c:v>
                </c:pt>
                <c:pt idx="9">
                  <c:v>24</c:v>
                </c:pt>
                <c:pt idx="10">
                  <c:v>22</c:v>
                </c:pt>
                <c:pt idx="11">
                  <c:v>16</c:v>
                </c:pt>
                <c:pt idx="12">
                  <c:v>11</c:v>
                </c:pt>
                <c:pt idx="13">
                  <c:v>9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6-4384-AB07-D3826B227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449917488"/>
        <c:axId val="449918576"/>
      </c:barChart>
      <c:catAx>
        <c:axId val="44991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9918576"/>
        <c:crosses val="autoZero"/>
        <c:auto val="1"/>
        <c:lblAlgn val="ctr"/>
        <c:lblOffset val="100"/>
        <c:noMultiLvlLbl val="0"/>
      </c:catAx>
      <c:valAx>
        <c:axId val="44991857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44991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0T10:27:03.60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E3AA6-8617-4377-B997-50108E892DAE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D8F4-187A-4FE5-8512-E6C20CEF2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55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Mezi prvky, které region „tvoří“, prezentují a reprezentují, jsou grafické symboly (znaky, loga) těmi nejvíce rezistentními vůči časoprostorovým změnám. Oproti názvu regionu, jeho prostorovému vymezení i institucím, které region představují, jsou znaky a loga často přejímané a využívané kontinuálně. Podstatné je sledovat a analyzovat, jak jsou v jiných kontextech přijímány, jak se mění jejich percepce a významy.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oblasti studia procesu institucionalizace regionu a jeho jednotlivých fází se dosud kladl důraz převážně na vymezování a formování prostorového tvaru (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Frisvoll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Rye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2009; Semian 2010), na roli regionálních a lokálních institucí (Paasi,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Zimmerbauer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2012;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Messely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kol. 2014), příp. na výzkumy povědomí o regionu uvnitř i vně (Paasi 2009; Šifta, Chromý 2014). Formování symbolického tvaru regionu bylo dosud zkoumáno jen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fragmentálně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Častěji se diskutuje význam názvu regionu v procesu institucionalizace (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Azaryahu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1997;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Sörlin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1999; Gill 2005;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Bigon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2009;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Stiperski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kol. 2011; Jordan 2012; Semian 2012; Semian, Chromý, Kučera 2016). Úlohou jiných typů regionálních symbolů se však nová regionální geografie zabývala zatím jen minimálně (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Fornäs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2012). Podrobněji je studována pouze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komodifikace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symbolů (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Medway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Warnaby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2014), resp. využití symbolů a symboliky v aplikačně zaměřeném place marketingu/brandingu (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Ashworth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Voogd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1990;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Kotler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Haider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Rein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Papadoupoulos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2004;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Karavatzis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Ashworth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2005;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Pike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2011; Braun,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Karavatzis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Zenker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2013;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Zimmerbauer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Lichrou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O'Malley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Patterson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2010;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Andersson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2014a; Kašková, Chromý 2014; </a:t>
            </a:r>
            <a:r>
              <a:rPr lang="cs-CZ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Matlovičová</a:t>
            </a: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2015).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14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6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914F11A5-EAB8-485F-9E16-707FF96D1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0F4C6-EF51-4EBC-AC20-EF12AB9B5E34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13314" name="Rectangle 7">
            <a:extLst>
              <a:ext uri="{FF2B5EF4-FFF2-40B4-BE49-F238E27FC236}">
                <a16:creationId xmlns:a16="http://schemas.microsoft.com/office/drawing/2014/main" id="{E1D1D961-0D30-492D-B8A2-EEE62E61E0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21F80E5-CCF1-4495-8B30-1709CAE8C2D2}" type="slidenum">
              <a:rPr lang="cs-CZ" altLang="cs-CZ" sz="1200"/>
              <a:pPr algn="r"/>
              <a:t>20</a:t>
            </a:fld>
            <a:endParaRPr lang="cs-CZ" altLang="cs-CZ" sz="1200"/>
          </a:p>
        </p:txBody>
      </p:sp>
      <p:sp>
        <p:nvSpPr>
          <p:cNvPr id="13315" name="Rectangle 7">
            <a:extLst>
              <a:ext uri="{FF2B5EF4-FFF2-40B4-BE49-F238E27FC236}">
                <a16:creationId xmlns:a16="http://schemas.microsoft.com/office/drawing/2014/main" id="{244993F8-F1C8-4AFF-985C-516FBA070F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1DD5766-FABE-4D5F-8500-330D47CE8113}" type="slidenum">
              <a:rPr lang="cs-CZ" altLang="cs-CZ" sz="1200"/>
              <a:pPr algn="r"/>
              <a:t>20</a:t>
            </a:fld>
            <a:endParaRPr lang="cs-CZ" altLang="cs-CZ" sz="1200"/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FD44DB5A-D69F-4077-8EFF-98F6303DEE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CF9D556-9DBE-48AE-8BEF-A64C158E1CC4}" type="slidenum">
              <a:rPr lang="cs-CZ" altLang="cs-CZ" sz="1200"/>
              <a:pPr algn="r"/>
              <a:t>20</a:t>
            </a:fld>
            <a:endParaRPr lang="cs-CZ" altLang="cs-CZ" sz="1200"/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7AED210F-0E6C-41C5-AEB9-3FF4BC3148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8" name="Rectangle 3">
            <a:extLst>
              <a:ext uri="{FF2B5EF4-FFF2-40B4-BE49-F238E27FC236}">
                <a16:creationId xmlns:a16="http://schemas.microsoft.com/office/drawing/2014/main" id="{458134A8-6A36-4BFE-8F8A-8C00979FA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/>
              <a:t>This regional pattern of university graduated population corresponds with municipality´s position in settlement hierarchy generally. However this does not apply to areas with inherited economic specialization inappropriate for development of modern industries (for example northern Bohemia).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0263" cy="40401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CB1F6-06EC-480E-9CBE-E831B689B7A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81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Oživením zájmu o regiony v rámci (nejen) regionální geografie se stává výzkum více idiografickým. Snahou nových regionálních geografů je při studiu specifických regionů odhalit podobnosti ve fungování regionů, porozumění mechanizmům jejich utváření, přetváření i zanikání. Cílem je tedy tyto, na první pohled idiografické, poznatky interpretovat nomotetickým způsobem. O to se pokouší např. teorie institucionalizace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Anssiho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Paasiho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(1986), resp. pokusy o její aplikaci (výzkum procesu institucionalizace regionu) na specifických regionech. Jde tedy o kombinaci idiografického i nomotetického přístupu.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Petr Dostál tento přístup nazývá jako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-)idiografický. Zdůrazňuje potřebu kombinace nomotetického (pro postižení opakovatelností) i ideografického přístupu (který je na konkrétních příkladech dokáže vysvětlit).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-idiografický přístup umožňuje na příkladu několika výzkumů specifických problémů a témat charakterizovat regionální diferenciaci (uvnitř regionu i mezi regiony). Takový výběr témat, zkoumaných v jednotlivých regionech, je unikátní, ale výsledky výzkumů jsou nomotetického charakteru. Jsou tak částečně aplikovatelné i na situaci v jiných regionech (Dostál 2009).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2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84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55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8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A6160-B89E-4969-8B19-7A8BD64B1BE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22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0263" cy="40401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analyzed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content</a:t>
            </a:r>
            <a:r>
              <a:rPr lang="cs-CZ" baseline="0" dirty="0"/>
              <a:t> and use of </a:t>
            </a:r>
            <a:r>
              <a:rPr lang="cs-CZ" baseline="0" dirty="0" err="1"/>
              <a:t>g</a:t>
            </a:r>
            <a:r>
              <a:rPr lang="cs-CZ" dirty="0" err="1"/>
              <a:t>raphic</a:t>
            </a:r>
            <a:r>
              <a:rPr lang="cs-CZ" baseline="0" dirty="0"/>
              <a:t> </a:t>
            </a:r>
            <a:r>
              <a:rPr lang="cs-CZ" baseline="0" dirty="0" err="1"/>
              <a:t>symbols</a:t>
            </a:r>
            <a:r>
              <a:rPr lang="cs-CZ" baseline="0" dirty="0"/>
              <a:t> of </a:t>
            </a:r>
            <a:r>
              <a:rPr lang="cs-CZ" baseline="0" dirty="0" err="1"/>
              <a:t>institutions</a:t>
            </a:r>
            <a:r>
              <a:rPr lang="cs-CZ" baseline="0" dirty="0"/>
              <a:t> of </a:t>
            </a:r>
            <a:r>
              <a:rPr lang="cs-CZ" baseline="0" dirty="0" err="1"/>
              <a:t>higher</a:t>
            </a:r>
            <a:r>
              <a:rPr lang="cs-CZ" baseline="0" dirty="0"/>
              <a:t> </a:t>
            </a:r>
            <a:r>
              <a:rPr lang="cs-CZ" baseline="0" dirty="0" err="1"/>
              <a:t>geographical</a:t>
            </a:r>
            <a:r>
              <a:rPr lang="cs-CZ" baseline="0" dirty="0"/>
              <a:t> </a:t>
            </a:r>
            <a:r>
              <a:rPr lang="cs-CZ" baseline="0" dirty="0" err="1"/>
              <a:t>scale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CB1F6-06EC-480E-9CBE-E831B689B7AF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71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82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714500" y="365126"/>
            <a:ext cx="100838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Regionální produkce…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C40F45-2780-4EA6-A194-7D7CEF6C56B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lum contrast="-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408" y="0"/>
            <a:ext cx="1188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2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70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18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29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67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50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20EFF1B-BF3B-4405-BAA2-6AD37249884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DE77-D1BB-461E-BA80-35169DDBA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6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avel.chrom&#253;@natur.cuni.cz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emf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jpeg"/><Relationship Id="rId20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11" Type="http://schemas.openxmlformats.org/officeDocument/2006/relationships/image" Target="../media/image68.gif"/><Relationship Id="rId5" Type="http://schemas.openxmlformats.org/officeDocument/2006/relationships/image" Target="../media/image62.jpeg"/><Relationship Id="rId15" Type="http://schemas.openxmlformats.org/officeDocument/2006/relationships/image" Target="../media/image72.jpg"/><Relationship Id="rId10" Type="http://schemas.openxmlformats.org/officeDocument/2006/relationships/image" Target="../media/image67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724582" y="-10269481"/>
            <a:ext cx="25493532" cy="260178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</p:pic>
      <p:grpSp>
        <p:nvGrpSpPr>
          <p:cNvPr id="2" name="Skupina 1"/>
          <p:cNvGrpSpPr/>
          <p:nvPr/>
        </p:nvGrpSpPr>
        <p:grpSpPr>
          <a:xfrm>
            <a:off x="647307" y="1108014"/>
            <a:ext cx="10944520" cy="4641972"/>
            <a:chOff x="623740" y="1347795"/>
            <a:chExt cx="10944520" cy="4641972"/>
          </a:xfrm>
        </p:grpSpPr>
        <p:sp>
          <p:nvSpPr>
            <p:cNvPr id="25" name="TextovéPole 24"/>
            <p:cNvSpPr txBox="1"/>
            <p:nvPr/>
          </p:nvSpPr>
          <p:spPr>
            <a:xfrm>
              <a:off x="623740" y="1347795"/>
              <a:ext cx="10944520" cy="4431983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endParaRPr lang="cs-CZ" sz="800" dirty="0">
                <a:latin typeface="Museo Sans 500" panose="02000000000000000000" pitchFamily="50" charset="-18"/>
              </a:endParaRPr>
            </a:p>
            <a:p>
              <a:pPr algn="ctr">
                <a:spcBef>
                  <a:spcPts val="1200"/>
                </a:spcBef>
              </a:pPr>
              <a:endParaRPr lang="cs-CZ" sz="3200" dirty="0">
                <a:latin typeface="Museo Sans 500" panose="02000000000000000000" pitchFamily="50" charset="-18"/>
              </a:endParaRPr>
            </a:p>
            <a:p>
              <a:pPr algn="ctr">
                <a:spcBef>
                  <a:spcPts val="1200"/>
                </a:spcBef>
              </a:pPr>
              <a:endParaRPr lang="cs-CZ" sz="3200" dirty="0">
                <a:latin typeface="Museo Sans 500" panose="02000000000000000000" pitchFamily="50" charset="-18"/>
              </a:endParaRPr>
            </a:p>
            <a:p>
              <a:pPr algn="ctr">
                <a:spcBef>
                  <a:spcPts val="1200"/>
                </a:spcBef>
              </a:pPr>
              <a:endParaRPr lang="cs-CZ" dirty="0">
                <a:latin typeface="Museo Sans 500" panose="02000000000000000000" pitchFamily="50" charset="-18"/>
              </a:endParaRPr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  <a:p>
              <a:pPr algn="r"/>
              <a:endParaRPr lang="cs-CZ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23740" y="1347797"/>
              <a:ext cx="10944520" cy="1631419"/>
            </a:xfrm>
            <a:prstGeom prst="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Přímá spojnice 18"/>
            <p:cNvCxnSpPr/>
            <p:nvPr/>
          </p:nvCxnSpPr>
          <p:spPr>
            <a:xfrm>
              <a:off x="623740" y="2979216"/>
              <a:ext cx="10944520" cy="0"/>
            </a:xfrm>
            <a:prstGeom prst="line">
              <a:avLst/>
            </a:prstGeom>
            <a:ln w="698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bdélník 19"/>
            <p:cNvSpPr/>
            <p:nvPr/>
          </p:nvSpPr>
          <p:spPr>
            <a:xfrm>
              <a:off x="2186220" y="4149053"/>
              <a:ext cx="4187773" cy="18407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84" y="1493739"/>
              <a:ext cx="3102234" cy="1330865"/>
            </a:xfrm>
            <a:prstGeom prst="rect">
              <a:avLst/>
            </a:prstGeom>
          </p:spPr>
        </p:pic>
        <p:sp>
          <p:nvSpPr>
            <p:cNvPr id="31" name="TextovéPole 30"/>
            <p:cNvSpPr txBox="1"/>
            <p:nvPr/>
          </p:nvSpPr>
          <p:spPr>
            <a:xfrm>
              <a:off x="623740" y="5363626"/>
              <a:ext cx="10944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u="sng" dirty="0">
                  <a:solidFill>
                    <a:srgbClr val="C00000"/>
                  </a:solidFill>
                  <a:latin typeface="+mj-lt"/>
                </a:rPr>
                <a:t> historickageografie.cz </a:t>
              </a:r>
              <a:r>
                <a:rPr lang="cs-CZ" sz="2000" b="1" dirty="0">
                  <a:latin typeface="+mj-lt"/>
                </a:rPr>
                <a:t>				Česko-polské pohraničí, Hradec Králové 2. 10. 2019</a:t>
              </a:r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47307" y="3039570"/>
            <a:ext cx="1130144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b="1" dirty="0">
                <a:latin typeface="+mj-lt"/>
              </a:rPr>
              <a:t>Problémy identit česko-polského pohraničí</a:t>
            </a:r>
          </a:p>
          <a:p>
            <a:pPr algn="ctr">
              <a:spcAft>
                <a:spcPts val="600"/>
              </a:spcAft>
            </a:pPr>
            <a:endParaRPr lang="cs-CZ" sz="1000" dirty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cs-CZ" sz="2800" b="1" dirty="0">
                <a:latin typeface="+mj-lt"/>
              </a:rPr>
              <a:t>Pavel Chromý</a:t>
            </a:r>
          </a:p>
          <a:p>
            <a:pPr algn="ctr">
              <a:spcAft>
                <a:spcPts val="600"/>
              </a:spcAft>
            </a:pPr>
            <a:r>
              <a:rPr lang="cs-CZ" sz="2800" dirty="0">
                <a:latin typeface="+mj-lt"/>
              </a:rPr>
              <a:t>katedra sociální geografie a regionálního rozvoje </a:t>
            </a:r>
            <a:r>
              <a:rPr lang="cs-CZ" sz="2800" dirty="0" err="1">
                <a:latin typeface="+mj-lt"/>
              </a:rPr>
              <a:t>PřF</a:t>
            </a:r>
            <a:r>
              <a:rPr lang="cs-CZ" sz="2800" dirty="0">
                <a:latin typeface="+mj-lt"/>
              </a:rPr>
              <a:t> UK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3743" y="1258444"/>
            <a:ext cx="1321889" cy="132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467" y="1224375"/>
            <a:ext cx="1373695" cy="13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F1CF0EB-1A26-4798-B677-B26A3AEA3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48277AD-09CF-447B-8DFB-DCEA44A216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F384CC6-423F-4CB3-8AD3-FF46EEB97C1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1" name="Picture 5" descr="2862_001">
            <a:extLst>
              <a:ext uri="{FF2B5EF4-FFF2-40B4-BE49-F238E27FC236}">
                <a16:creationId xmlns:a16="http://schemas.microsoft.com/office/drawing/2014/main" id="{E50EC083-4A7A-439D-9B26-D8C50D1F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94" y="325544"/>
            <a:ext cx="4537345" cy="599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2862_004">
            <a:extLst>
              <a:ext uri="{FF2B5EF4-FFF2-40B4-BE49-F238E27FC236}">
                <a16:creationId xmlns:a16="http://schemas.microsoft.com/office/drawing/2014/main" id="{56E38A42-8355-423A-AEAA-D033C336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07699"/>
            <a:ext cx="4570412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60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64FB54C-665A-4214-B4D9-5A3CB8CF2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DDA4AD8-12E8-4EF1-A02E-77A95B3CB1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4" name="Picture 4" descr="2862_008">
            <a:extLst>
              <a:ext uri="{FF2B5EF4-FFF2-40B4-BE49-F238E27FC236}">
                <a16:creationId xmlns:a16="http://schemas.microsoft.com/office/drawing/2014/main" id="{5DF4876D-8BF5-4F51-B52D-647673F4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260351"/>
            <a:ext cx="4491037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2862_009">
            <a:extLst>
              <a:ext uri="{FF2B5EF4-FFF2-40B4-BE49-F238E27FC236}">
                <a16:creationId xmlns:a16="http://schemas.microsoft.com/office/drawing/2014/main" id="{5A85C177-5F73-4F1E-A7C4-833F761E4665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404813"/>
            <a:ext cx="4484687" cy="611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19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945864" y="-1793393"/>
            <a:ext cx="28651200" cy="162867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Nová regionální geografie</a:t>
            </a:r>
            <a:endParaRPr lang="cs-CZ" sz="3600" b="1" dirty="0">
              <a:cs typeface="Arial" panose="020B0604020202020204" pitchFamily="34" charset="0"/>
            </a:endParaRP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 lnSpcReduction="1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regiony</a:t>
            </a:r>
            <a:r>
              <a:rPr lang="cs-CZ" altLang="cs-CZ" dirty="0"/>
              <a:t> nejsou přirozené entity, za které bývají vydávány, ale mnohem více jsou to politické a sociální výtvory – </a:t>
            </a:r>
            <a:r>
              <a:rPr lang="cs-CZ" altLang="cs-CZ" b="1" dirty="0"/>
              <a:t>sociální</a:t>
            </a:r>
            <a:r>
              <a:rPr lang="cs-CZ" altLang="cs-CZ" dirty="0"/>
              <a:t> </a:t>
            </a:r>
            <a:r>
              <a:rPr lang="cs-CZ" altLang="cs-CZ" b="1" dirty="0"/>
              <a:t>konstrukce</a:t>
            </a:r>
            <a:r>
              <a:rPr lang="cs-CZ" altLang="cs-CZ" dirty="0"/>
              <a:t> – </a:t>
            </a:r>
            <a:r>
              <a:rPr lang="cs-CZ" altLang="cs-CZ" dirty="0" err="1"/>
              <a:t>socioprostorový</a:t>
            </a:r>
            <a:r>
              <a:rPr lang="cs-CZ" altLang="cs-CZ" dirty="0"/>
              <a:t> proces (během něhož vzniká jednotka a stává se součástí povědomí)</a:t>
            </a:r>
          </a:p>
          <a:p>
            <a:endParaRPr lang="cs-CZ" altLang="cs-CZ" dirty="0"/>
          </a:p>
          <a:p>
            <a:r>
              <a:rPr lang="cs-CZ" altLang="cs-CZ" dirty="0">
                <a:solidFill>
                  <a:srgbClr val="FF0000"/>
                </a:solidFill>
              </a:rPr>
              <a:t>regionalismus</a:t>
            </a:r>
            <a:r>
              <a:rPr lang="cs-CZ" altLang="cs-CZ" dirty="0"/>
              <a:t> není zcela vnitřní záležitostí, ale jedná se o ideologii, která zahrnuje jak aktéry zevnitř, tak zvnějšku regionu</a:t>
            </a:r>
          </a:p>
          <a:p>
            <a:endParaRPr lang="cs-CZ" altLang="cs-CZ" dirty="0"/>
          </a:p>
          <a:p>
            <a:r>
              <a:rPr lang="cs-CZ" altLang="cs-CZ" dirty="0">
                <a:solidFill>
                  <a:srgbClr val="FF0000"/>
                </a:solidFill>
              </a:rPr>
              <a:t>REGIONY JSOU DYNAMICKÉ ENTITY (V ČASE POMÍJIVÉ)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od prostorové organizace společnosti k sociální organizaci prostoru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od „prostoru“ a „společnosti“ k „milieu“</a:t>
            </a: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47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597100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Regiony v pojetí „nové“ RG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68478"/>
            <a:ext cx="11714206" cy="52371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altLang="cs-CZ" sz="3600" dirty="0"/>
              <a:t>= vznikají každodenním jednáním individuálních nebo kolektivních aktérů (firem, sdružení obcí, médií)</a:t>
            </a:r>
          </a:p>
          <a:p>
            <a:endParaRPr lang="cs-CZ" altLang="cs-CZ" sz="3600" dirty="0"/>
          </a:p>
          <a:p>
            <a:r>
              <a:rPr lang="cs-CZ" altLang="cs-CZ" sz="3600" dirty="0"/>
              <a:t>produktem:</a:t>
            </a:r>
          </a:p>
          <a:p>
            <a:pPr>
              <a:buNone/>
            </a:pPr>
            <a:r>
              <a:rPr lang="cs-CZ" altLang="cs-CZ" sz="3600" dirty="0"/>
              <a:t>(i) měnících se systémů výrobních vztahů a společenských procesů,</a:t>
            </a:r>
          </a:p>
          <a:p>
            <a:pPr>
              <a:buNone/>
            </a:pPr>
            <a:r>
              <a:rPr lang="cs-CZ" altLang="cs-CZ" sz="3600" dirty="0"/>
              <a:t>(</a:t>
            </a:r>
            <a:r>
              <a:rPr lang="cs-CZ" altLang="cs-CZ" sz="3600" dirty="0" err="1"/>
              <a:t>ii</a:t>
            </a:r>
            <a:r>
              <a:rPr lang="cs-CZ" altLang="cs-CZ" sz="3600" dirty="0"/>
              <a:t>) měnících se sítí sociálních a institucionálních vztahů a </a:t>
            </a:r>
          </a:p>
          <a:p>
            <a:pPr>
              <a:buNone/>
            </a:pPr>
            <a:r>
              <a:rPr lang="cs-CZ" altLang="cs-CZ" sz="3600" dirty="0"/>
              <a:t>(</a:t>
            </a:r>
            <a:r>
              <a:rPr lang="cs-CZ" altLang="cs-CZ" sz="3600" dirty="0" err="1"/>
              <a:t>iii</a:t>
            </a:r>
            <a:r>
              <a:rPr lang="cs-CZ" altLang="cs-CZ" sz="3600" dirty="0"/>
              <a:t>) </a:t>
            </a:r>
            <a:r>
              <a:rPr lang="cs-CZ" altLang="cs-CZ" sz="3600" b="1" dirty="0"/>
              <a:t>specifických kulturních vztahů a socio-kulturních vzorců chování lidí</a:t>
            </a:r>
            <a:r>
              <a:rPr lang="cs-CZ" altLang="cs-CZ" sz="3600" dirty="0"/>
              <a:t> </a:t>
            </a:r>
          </a:p>
          <a:p>
            <a:endParaRPr lang="cs-CZ" altLang="cs-CZ" sz="3600" dirty="0"/>
          </a:p>
          <a:p>
            <a:r>
              <a:rPr lang="cs-CZ" altLang="cs-CZ" sz="3600" dirty="0"/>
              <a:t>území vymezená lidskými aktivitami a činnostmi</a:t>
            </a:r>
          </a:p>
          <a:p>
            <a:r>
              <a:rPr lang="cs-CZ" altLang="cs-CZ" sz="3600" dirty="0"/>
              <a:t>jako regiony vnímané –  s nimiž se aktéři identifikují: vznikají prostřednictvím společenské komunikace (regiony osobní/společenské identity) – </a:t>
            </a:r>
            <a:r>
              <a:rPr lang="cs-CZ" altLang="cs-CZ" sz="3600" dirty="0" err="1"/>
              <a:t>geosociální</a:t>
            </a:r>
            <a:endParaRPr lang="en-US" altLang="cs-CZ" sz="3600" dirty="0"/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25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Regiony v pojetí „nové“ RG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68478"/>
            <a:ext cx="11714206" cy="52371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= území/prostor a prostředí, které je „zevnitř“ i z „vnějšku“ vnímáno jako (kvalitativně) odlišné/jiné = vymezující se na bázi dichotomií „my“ versus „oni“ a „naše“ versus „jejich“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= sociální konstrukce (determinace účely, resp. výhodami vymezení)</a:t>
            </a:r>
          </a:p>
          <a:p>
            <a:pPr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Institucionalizace regionu</a:t>
            </a:r>
            <a:r>
              <a:rPr lang="cs-CZ" altLang="cs-CZ" sz="2400" dirty="0">
                <a:cs typeface="Arial" panose="020B0604020202020204" pitchFamily="34" charset="0"/>
              </a:rPr>
              <a:t>= </a:t>
            </a:r>
            <a:r>
              <a:rPr lang="cs-CZ" altLang="cs-CZ" sz="2400" dirty="0" err="1">
                <a:cs typeface="Arial" panose="020B0604020202020204" pitchFamily="34" charset="0"/>
              </a:rPr>
              <a:t>socioprostorový</a:t>
            </a:r>
            <a:r>
              <a:rPr lang="cs-CZ" altLang="cs-CZ" sz="2400" dirty="0">
                <a:cs typeface="Arial" panose="020B0604020202020204" pitchFamily="34" charset="0"/>
              </a:rPr>
              <a:t> proces, během něhož vzniká prostorová jednotka jako část prostorové struktury společnosti a stává se viditelnou a jasně identifikovatelnou v různých sférách sociální praxe a sociálního povědomí</a:t>
            </a: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4 stádia procesu institucionalizace regionu </a:t>
            </a:r>
            <a:r>
              <a:rPr lang="cs-CZ" altLang="cs-CZ" sz="2400" dirty="0"/>
              <a:t>(lze rozlišit pro všechny regiony – v různých měřítkových úrovních)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1) nabývání prostorového tvaru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2) vytváření symbolického „tvaru“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3) rozvoj institucí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4) zakotvení regionu jako části </a:t>
            </a:r>
            <a:r>
              <a:rPr lang="cs-CZ" altLang="cs-CZ" sz="2400" dirty="0" err="1"/>
              <a:t>reg</a:t>
            </a:r>
            <a:r>
              <a:rPr lang="cs-CZ" altLang="cs-CZ" sz="2400" dirty="0"/>
              <a:t>. systému a regionálního povědomí společnosti</a:t>
            </a:r>
          </a:p>
          <a:p>
            <a:endParaRPr lang="cs-CZ" sz="2400" dirty="0">
              <a:cs typeface="Arial" panose="020B0604020202020204" pitchFamily="34" charset="0"/>
            </a:endParaRPr>
          </a:p>
          <a:p>
            <a:endParaRPr lang="cs-CZ" sz="2400" dirty="0">
              <a:cs typeface="Arial" panose="020B0604020202020204" pitchFamily="34" charset="0"/>
            </a:endParaRPr>
          </a:p>
          <a:p>
            <a:endParaRPr lang="cs-CZ" sz="2400" dirty="0">
              <a:cs typeface="Arial" panose="020B0604020202020204" pitchFamily="34" charset="0"/>
            </a:endParaRPr>
          </a:p>
          <a:p>
            <a:endParaRPr lang="cs-CZ" sz="2400" dirty="0"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77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Regiony v pojetí „nové“ RG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839016"/>
            <a:ext cx="11714206" cy="48665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Pořadí stádií se může v jednotlivých regionech lišit, často probíhají současně.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Během institucionalizace probíhá budování regionální identity, na němž se jednotlivá stádia podílejí rozdílnou měrou a způsobem.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dirty="0"/>
              <a:t>„stavební kameny“ územní identity / podstata prostorové identity tvoří: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dirty="0"/>
              <a:t>1) její svázanost s ohraničeným územím (vznik především v prvně jmenovaném stádiu) 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dirty="0"/>
              <a:t>2) zakotvenost v určitém čase (podílejí se všechna stádia).</a:t>
            </a:r>
          </a:p>
          <a:p>
            <a:endParaRPr lang="cs-CZ" sz="2400" dirty="0">
              <a:latin typeface="+mj-lt"/>
              <a:cs typeface="Arial" panose="020B0604020202020204" pitchFamily="34" charset="0"/>
            </a:endParaRPr>
          </a:p>
          <a:p>
            <a:endParaRPr lang="cs-CZ" sz="2400" dirty="0">
              <a:latin typeface="+mj-lt"/>
              <a:cs typeface="Arial" panose="020B0604020202020204" pitchFamily="34" charset="0"/>
            </a:endParaRPr>
          </a:p>
          <a:p>
            <a:endParaRPr lang="cs-CZ" sz="2400" dirty="0">
              <a:latin typeface="+mj-lt"/>
              <a:cs typeface="Arial" panose="020B0604020202020204" pitchFamily="34" charset="0"/>
            </a:endParaRPr>
          </a:p>
          <a:p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28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Aplikace a podněty NRG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68478"/>
            <a:ext cx="11714206" cy="52371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altLang="cs-CZ" sz="3600" dirty="0"/>
              <a:t>Klíčovou součástí formování regionů je:</a:t>
            </a:r>
          </a:p>
          <a:p>
            <a:endParaRPr lang="cs-CZ" altLang="cs-CZ" sz="3600" dirty="0"/>
          </a:p>
          <a:p>
            <a:r>
              <a:rPr lang="cs-CZ" altLang="cs-CZ" sz="3600" dirty="0"/>
              <a:t>iniciativa jednotlivců = aktéři na poli formování regionů (Kdo? Proč právě tito?</a:t>
            </a:r>
          </a:p>
          <a:p>
            <a:pPr marL="0" indent="0">
              <a:buNone/>
            </a:pPr>
            <a:r>
              <a:rPr lang="cs-CZ" altLang="cs-CZ" sz="3600" dirty="0"/>
              <a:t>(veřejný – privátní / komerční – nevládní / neziskový sektor)</a:t>
            </a:r>
          </a:p>
          <a:p>
            <a:r>
              <a:rPr lang="cs-CZ" altLang="cs-CZ" sz="3600" dirty="0"/>
              <a:t>image regionu (vnitřní i vnější),</a:t>
            </a:r>
          </a:p>
          <a:p>
            <a:r>
              <a:rPr lang="cs-CZ" altLang="cs-CZ" sz="3600" dirty="0"/>
              <a:t>název regionu,</a:t>
            </a:r>
          </a:p>
          <a:p>
            <a:r>
              <a:rPr lang="cs-CZ" altLang="cs-CZ" sz="3600" dirty="0"/>
              <a:t>vytvoření institucí</a:t>
            </a:r>
          </a:p>
          <a:p>
            <a:r>
              <a:rPr lang="cs-CZ" altLang="cs-CZ" sz="3600" dirty="0"/>
              <a:t>vytvoření regionálních symbolů,</a:t>
            </a:r>
          </a:p>
          <a:p>
            <a:r>
              <a:rPr lang="cs-CZ" altLang="cs-CZ" sz="3600" dirty="0"/>
              <a:t>vzdělávací systém,</a:t>
            </a:r>
          </a:p>
          <a:p>
            <a:r>
              <a:rPr lang="cs-CZ" altLang="cs-CZ" sz="3600" dirty="0"/>
              <a:t>regionální literatura, média (zvláště denní tisk) apod.</a:t>
            </a:r>
          </a:p>
          <a:p>
            <a:pPr>
              <a:buNone/>
            </a:pPr>
            <a:endParaRPr lang="cs-CZ" altLang="cs-CZ" sz="3600" dirty="0"/>
          </a:p>
          <a:p>
            <a:pPr marL="0" indent="0">
              <a:buNone/>
            </a:pPr>
            <a:r>
              <a:rPr lang="cs-CZ" altLang="cs-CZ" sz="3600" b="1" dirty="0"/>
              <a:t>Územní identita tedy znamená nezaměnitelnost, jednotu a shodnost, harmonii v chování obyvatel území v konkrétním čase.</a:t>
            </a:r>
            <a:endParaRPr lang="cs-CZ" sz="3200" b="1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22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9CB58C9-75D1-4F60-B249-7112DEBD936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6867" name="Picture 3" descr="Snímek59">
            <a:extLst>
              <a:ext uri="{FF2B5EF4-FFF2-40B4-BE49-F238E27FC236}">
                <a16:creationId xmlns:a16="http://schemas.microsoft.com/office/drawing/2014/main" id="{83F6BE80-68B5-4226-AD95-F4DD7A44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366345" y="1370268"/>
            <a:ext cx="10552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endParaRPr lang="cs-CZ" sz="20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93" y="288501"/>
            <a:ext cx="8984489" cy="609204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415047" y="6505694"/>
            <a:ext cx="2835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latin typeface="+mj-lt"/>
              </a:rPr>
              <a:t>Zdroj: Vlastní schéma (Šifta, Chromý 2017).</a:t>
            </a:r>
          </a:p>
        </p:txBody>
      </p:sp>
    </p:spTree>
    <p:extLst>
      <p:ext uri="{BB962C8B-B14F-4D97-AF65-F5344CB8AC3E}">
        <p14:creationId xmlns:p14="http://schemas.microsoft.com/office/powerpoint/2010/main" val="3862248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46E483C-7EF7-4351-BA80-772610E42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451DED1-070F-4CD0-AC37-87DBAEB98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700" name="Picture 4" descr="2012 Typologie obcí ČR">
            <a:extLst>
              <a:ext uri="{FF2B5EF4-FFF2-40B4-BE49-F238E27FC236}">
                <a16:creationId xmlns:a16="http://schemas.microsoft.com/office/drawing/2014/main" id="{9F3AE7CF-0086-4904-B053-9D9AFE63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507899FE-D6CA-4E5D-8DD5-DBD092FC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6400801"/>
            <a:ext cx="24641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/>
              <a:t>Ministry of Regional Development of the CR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/>
          <a:lstStyle/>
          <a:p>
            <a:r>
              <a:rPr lang="cs-CZ" b="1" dirty="0">
                <a:cs typeface="Arial" panose="020B0604020202020204" pitchFamily="34" charset="0"/>
              </a:rPr>
              <a:t>Úvod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Problémem rozvoje regionů různých měřítek, zejména pak v příhraničních a periferních oblastech, je kvalita sociokulturního prostředí a vztah sounáležitosti obyvatel jak s územím, tak i s územní komunitou.</a:t>
            </a:r>
          </a:p>
          <a:p>
            <a:pPr marL="0" indent="0">
              <a:buNone/>
            </a:pPr>
            <a:r>
              <a:rPr lang="cs-CZ" dirty="0"/>
              <a:t>Vzhledem k mimořádně složitému historickému vývoji střední Evropy v průběhu 20. století a s vědomím, že podstatou identity je vymezování se ve smyslu „my“ versus „oni“ (ostatní), „naše“ a „jejich“, se problémy příhraničních oblastí v období evropské integrace a posilování přeshraniční spolupráce regionů de facto ještě více umocňují.</a:t>
            </a:r>
          </a:p>
          <a:p>
            <a:pPr marL="0" indent="0">
              <a:buNone/>
            </a:pPr>
            <a:r>
              <a:rPr lang="cs-CZ" dirty="0"/>
              <a:t>Problém: Formování identity česko-polského pohraničí</a:t>
            </a:r>
          </a:p>
          <a:p>
            <a:pPr marL="0" indent="0">
              <a:buNone/>
            </a:pPr>
            <a:r>
              <a:rPr lang="cs-CZ" dirty="0"/>
              <a:t>Proč je při hodnocení regionů třeba zvažovat měnící se časoprostorové a společenské kontexty jejich vývoje?</a:t>
            </a:r>
            <a:endParaRPr lang="cs-CZ" dirty="0"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5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virodaci_obce">
            <a:extLst>
              <a:ext uri="{FF2B5EF4-FFF2-40B4-BE49-F238E27FC236}">
                <a16:creationId xmlns:a16="http://schemas.microsoft.com/office/drawing/2014/main" id="{24A49EB9-7DF4-429E-8D78-9A994217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981075"/>
            <a:ext cx="3760788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13500000" algn="ctr" rotWithShape="0">
              <a:schemeClr val="bg1">
                <a:alpha val="50000"/>
              </a:schemeClr>
            </a:outerShdw>
          </a:effectLst>
        </p:spPr>
      </p:pic>
      <p:sp>
        <p:nvSpPr>
          <p:cNvPr id="11267" name="Rectangle 4">
            <a:extLst>
              <a:ext uri="{FF2B5EF4-FFF2-40B4-BE49-F238E27FC236}">
                <a16:creationId xmlns:a16="http://schemas.microsoft.com/office/drawing/2014/main" id="{260DB434-4AE0-46FA-9430-00209D002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6035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b="1">
                <a:solidFill>
                  <a:schemeClr val="tx2"/>
                </a:solidFill>
              </a:rPr>
              <a:t>Historické inercie územních polarizací I</a:t>
            </a:r>
          </a:p>
        </p:txBody>
      </p:sp>
      <p:sp>
        <p:nvSpPr>
          <p:cNvPr id="11268" name="Text Box 7">
            <a:extLst>
              <a:ext uri="{FF2B5EF4-FFF2-40B4-BE49-F238E27FC236}">
                <a16:creationId xmlns:a16="http://schemas.microsoft.com/office/drawing/2014/main" id="{811794E7-6721-4629-8B85-7259E02F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789363"/>
            <a:ext cx="3916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Vítězné strany v parlamentních volbách v roce 1929</a:t>
            </a:r>
          </a:p>
          <a:p>
            <a:r>
              <a:rPr lang="cs-CZ" altLang="cs-CZ" sz="1200"/>
              <a:t>v soudních okresech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175750F8-5716-42E7-B6A8-0A24AB92E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453189"/>
            <a:ext cx="46878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Poznámka: DW29 = Deutsche Wahlgemainschaft, PaŽ = Polské židovské strany</a:t>
            </a:r>
          </a:p>
        </p:txBody>
      </p:sp>
      <p:sp>
        <p:nvSpPr>
          <p:cNvPr id="11270" name="Text Box 9">
            <a:extLst>
              <a:ext uri="{FF2B5EF4-FFF2-40B4-BE49-F238E27FC236}">
                <a16:creationId xmlns:a16="http://schemas.microsoft.com/office/drawing/2014/main" id="{3F020944-12E5-4046-9468-CD343A68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597651"/>
            <a:ext cx="4197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/>
              <a:t>Zdroj: Kuldová 2005; Perlín, Kučera, Kučerová 2010; Podhola DP 2010</a:t>
            </a:r>
          </a:p>
        </p:txBody>
      </p:sp>
      <p:pic>
        <p:nvPicPr>
          <p:cNvPr id="11271" name="Picture 10">
            <a:extLst>
              <a:ext uri="{FF2B5EF4-FFF2-40B4-BE49-F238E27FC236}">
                <a16:creationId xmlns:a16="http://schemas.microsoft.com/office/drawing/2014/main" id="{BC1F753A-C21B-47FB-BB84-0F80B242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21163"/>
            <a:ext cx="396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>
            <a:extLst>
              <a:ext uri="{FF2B5EF4-FFF2-40B4-BE49-F238E27FC236}">
                <a16:creationId xmlns:a16="http://schemas.microsoft.com/office/drawing/2014/main" id="{12DB0D93-BFB9-4662-8E2A-418D9CDE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716339"/>
            <a:ext cx="40513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" descr="casti2001">
            <a:extLst>
              <a:ext uri="{FF2B5EF4-FFF2-40B4-BE49-F238E27FC236}">
                <a16:creationId xmlns:a16="http://schemas.microsoft.com/office/drawing/2014/main" id="{644981FC-179D-48C0-8C64-13823DFA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125538"/>
            <a:ext cx="39052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ovéPole 14">
            <a:extLst>
              <a:ext uri="{FF2B5EF4-FFF2-40B4-BE49-F238E27FC236}">
                <a16:creationId xmlns:a16="http://schemas.microsoft.com/office/drawing/2014/main" id="{7C92B054-AB50-4D1E-9266-EA895D88E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063626"/>
            <a:ext cx="1428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Podíl rodáků 2001</a:t>
            </a:r>
          </a:p>
        </p:txBody>
      </p:sp>
      <p:sp>
        <p:nvSpPr>
          <p:cNvPr id="11275" name="TextovéPole 15">
            <a:extLst>
              <a:ext uri="{FF2B5EF4-FFF2-40B4-BE49-F238E27FC236}">
                <a16:creationId xmlns:a16="http://schemas.microsoft.com/office/drawing/2014/main" id="{72C8EE98-A090-47B2-91BA-B95417005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063626"/>
            <a:ext cx="2984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Průměrný počet částí obce na obec 2003</a:t>
            </a:r>
          </a:p>
        </p:txBody>
      </p:sp>
      <p:sp>
        <p:nvSpPr>
          <p:cNvPr id="11276" name="TextovéPole 17">
            <a:extLst>
              <a:ext uri="{FF2B5EF4-FFF2-40B4-BE49-F238E27FC236}">
                <a16:creationId xmlns:a16="http://schemas.microsoft.com/office/drawing/2014/main" id="{F7C62898-84C1-4F32-AE90-4EF1DD09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3789364"/>
            <a:ext cx="2433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Typologie českých venkovů 2010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H_50_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76" y="946434"/>
            <a:ext cx="8928100" cy="59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2"/>
          <p:cNvSpPr>
            <a:spLocks noGrp="1"/>
          </p:cNvSpPr>
          <p:nvPr>
            <p:ph type="title"/>
          </p:nvPr>
        </p:nvSpPr>
        <p:spPr>
          <a:xfrm>
            <a:off x="1717039" y="266011"/>
            <a:ext cx="9485637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dirty="0">
                <a:solidFill>
                  <a:srgbClr val="44546A"/>
                </a:solidFill>
              </a:rPr>
              <a:t>Změna v hustotě zalidnění 1930–1950 (obce)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910586" y="6514962"/>
            <a:ext cx="165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latin typeface="+mj-lt"/>
              </a:rPr>
              <a:t>Zdroj: Z. Kučera.</a:t>
            </a:r>
          </a:p>
        </p:txBody>
      </p:sp>
      <p:sp>
        <p:nvSpPr>
          <p:cNvPr id="12" name="Šipka doprava 11">
            <a:hlinkClick r:id="" action="ppaction://noaction"/>
          </p:cNvPr>
          <p:cNvSpPr/>
          <p:nvPr/>
        </p:nvSpPr>
        <p:spPr>
          <a:xfrm flipH="1">
            <a:off x="11720368" y="143968"/>
            <a:ext cx="314960" cy="2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391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14500" y="6350317"/>
            <a:ext cx="10083800" cy="507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KULDOVÁ, S. (2005): </a:t>
            </a:r>
            <a:r>
              <a:rPr lang="en-US" sz="1600" dirty="0" err="1">
                <a:latin typeface="+mj-lt"/>
              </a:rPr>
              <a:t>Příspěvek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kulturněgeografickému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výzkumu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 err="1">
                <a:latin typeface="+mj-lt"/>
              </a:rPr>
              <a:t>možnosti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hodnocení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kulturních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aspektů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pomocí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statistických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metod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Geografie</a:t>
            </a:r>
            <a:r>
              <a:rPr lang="en-US" sz="1600" dirty="0">
                <a:latin typeface="+mj-lt"/>
              </a:rPr>
              <a:t>, 110, 4, 300–314.</a:t>
            </a:r>
            <a:endParaRPr lang="cs-CZ" sz="1600" dirty="0">
              <a:latin typeface="+mj-lt"/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0"/>
            <a:ext cx="8384540" cy="6240765"/>
          </a:xfrm>
          <a:prstGeom prst="rect">
            <a:avLst/>
          </a:prstGeom>
        </p:spPr>
      </p:pic>
      <p:sp>
        <p:nvSpPr>
          <p:cNvPr id="7" name="Šipka doprava 6">
            <a:hlinkClick r:id="" action="ppaction://noaction"/>
          </p:cNvPr>
          <p:cNvSpPr/>
          <p:nvPr/>
        </p:nvSpPr>
        <p:spPr>
          <a:xfrm flipH="1">
            <a:off x="11720368" y="143968"/>
            <a:ext cx="314960" cy="2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32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Územní správa („svazující“)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932328" y="1620370"/>
            <a:ext cx="11016655" cy="492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200" dirty="0"/>
              <a:t>							</a:t>
            </a:r>
            <a:r>
              <a:rPr lang="cs-CZ" altLang="cs-CZ" dirty="0"/>
              <a:t>Hampl, M. (1996): Hierarchie 							systému osídlení a 									administrativní členění České 							republiky. Geografie, 101, 1, 							201–210.</a:t>
            </a:r>
            <a:endParaRPr lang="cs-CZ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  <p:pic>
        <p:nvPicPr>
          <p:cNvPr id="9" name="Picture 4" descr="Hampl 1996 Proměny územní administrativy jako výzkumný problém obr 1 na s 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4" y="1763655"/>
            <a:ext cx="6848443" cy="486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6">
            <a:extLst>
              <a:ext uri="{FF2B5EF4-FFF2-40B4-BE49-F238E27FC236}">
                <a16:creationId xmlns:a16="http://schemas.microsoft.com/office/drawing/2014/main" id="{8844D8D9-7B8C-4F30-9BC7-A0D449FE6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812" y="2865908"/>
            <a:ext cx="1968412" cy="183134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31668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Česko-německá etnická hranice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</a:rPr>
              <a:t>Název regionu = symbol</a:t>
            </a: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  <p:pic>
        <p:nvPicPr>
          <p:cNvPr id="10" name="Zástupný symbol pro obsa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504" y="2203591"/>
            <a:ext cx="5798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13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Percepce diskontinuity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3200" b="1" dirty="0">
                <a:latin typeface="+mj-lt"/>
              </a:rPr>
              <a:t>Percepce názvu regionu: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3200" b="1" dirty="0">
                <a:latin typeface="+mj-lt"/>
              </a:rPr>
              <a:t>historické podmíněnosti formování image regionu </a:t>
            </a:r>
          </a:p>
          <a:p>
            <a:pPr>
              <a:spcBef>
                <a:spcPct val="0"/>
              </a:spcBef>
              <a:buNone/>
            </a:pPr>
            <a:r>
              <a:rPr lang="cs-CZ" sz="3200" dirty="0">
                <a:solidFill>
                  <a:schemeClr val="tx2"/>
                </a:solidFill>
                <a:cs typeface="Arial" panose="020B0604020202020204" pitchFamily="34" charset="0"/>
              </a:rPr>
              <a:t>								</a:t>
            </a:r>
          </a:p>
          <a:p>
            <a:pPr>
              <a:spcBef>
                <a:spcPct val="0"/>
              </a:spcBef>
              <a:buNone/>
            </a:pPr>
            <a:r>
              <a:rPr lang="cs-CZ" sz="3200" dirty="0">
                <a:solidFill>
                  <a:schemeClr val="tx2"/>
                </a:solidFill>
                <a:cs typeface="Arial" panose="020B0604020202020204" pitchFamily="34" charset="0"/>
              </a:rPr>
              <a:t>								</a:t>
            </a:r>
            <a:r>
              <a:rPr lang="cs-CZ" sz="3200" dirty="0">
                <a:latin typeface="+mj-lt"/>
                <a:cs typeface="Arial" panose="020B0604020202020204" pitchFamily="34" charset="0"/>
              </a:rPr>
              <a:t>Postoj starostů obcí z české 								části česko-polského pohraničí 							k názvu Nové Sudety </a:t>
            </a:r>
          </a:p>
          <a:p>
            <a:pPr>
              <a:spcBef>
                <a:spcPct val="0"/>
              </a:spcBef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</a:rPr>
              <a:t>								(Osoba 2017)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  <p:pic>
        <p:nvPicPr>
          <p:cNvPr id="9" name="Obrázek 2">
            <a:extLst>
              <a:ext uri="{FF2B5EF4-FFF2-40B4-BE49-F238E27FC236}">
                <a16:creationId xmlns:a16="http://schemas.microsoft.com/office/drawing/2014/main" id="{FD4B808A-E320-4A90-8977-05A9DEE95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016" y="2588241"/>
            <a:ext cx="5706962" cy="40360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73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Aplikace RG poznání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 fontScale="92500" lnSpcReduction="20000"/>
          </a:bodyPr>
          <a:lstStyle/>
          <a:p>
            <a:r>
              <a:rPr lang="cs-CZ" sz="3200" dirty="0">
                <a:latin typeface="+mj-lt"/>
                <a:cs typeface="Arial" panose="020B0604020202020204" pitchFamily="34" charset="0"/>
              </a:rPr>
              <a:t>Rozvoj problémových oblastí různých měřítek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Euroregiony (např. </a:t>
            </a:r>
            <a:r>
              <a:rPr lang="cs-CZ" sz="3200" dirty="0" err="1">
                <a:latin typeface="+mj-lt"/>
                <a:cs typeface="Arial" panose="020B0604020202020204" pitchFamily="34" charset="0"/>
              </a:rPr>
              <a:t>Glacensis</a:t>
            </a:r>
            <a:r>
              <a:rPr lang="cs-CZ" sz="3200" dirty="0">
                <a:latin typeface="+mj-lt"/>
                <a:cs typeface="Arial" panose="020B0604020202020204" pitchFamily="34" charset="0"/>
              </a:rPr>
              <a:t>)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Mikroregiony (místní akční skupiny)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Hranice = bariéry spolupráce regionů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Interpretace minulosti a její dezinterpretace (nově i </a:t>
            </a:r>
            <a:r>
              <a:rPr lang="cs-CZ" sz="3200" dirty="0" err="1">
                <a:latin typeface="+mj-lt"/>
                <a:cs typeface="Arial" panose="020B0604020202020204" pitchFamily="34" charset="0"/>
              </a:rPr>
              <a:t>komodifikace</a:t>
            </a:r>
            <a:r>
              <a:rPr lang="cs-CZ" sz="3200" dirty="0">
                <a:latin typeface="+mj-lt"/>
                <a:cs typeface="Arial" panose="020B0604020202020204" pitchFamily="34" charset="0"/>
              </a:rPr>
              <a:t>)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Symboly a symbolika a proměny jejich funkcí a významů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Instituce a aktéři na poli formování regionů (územních identit a identit území)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Povědomí o (HG) regionech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Vzdělávací systém (učebnice)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2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 err="1">
                <a:cs typeface="Arial" panose="020B0604020202020204" pitchFamily="34" charset="0"/>
              </a:rPr>
              <a:t>Historickogeografické</a:t>
            </a:r>
            <a:r>
              <a:rPr lang="cs-CZ" sz="3600" b="1" dirty="0">
                <a:cs typeface="Arial" panose="020B0604020202020204" pitchFamily="34" charset="0"/>
              </a:rPr>
              <a:t> regiony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+mj-lt"/>
                <a:cs typeface="Arial" panose="020B0604020202020204" pitchFamily="34" charset="0"/>
              </a:rPr>
              <a:t>Typologie regionů z hlediska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procesu institucionalizace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Plně institucionalizované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Částečně institucionalizované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Reliktní</a:t>
            </a:r>
          </a:p>
          <a:p>
            <a:pPr marL="0" indent="0">
              <a:buNone/>
            </a:pPr>
            <a:r>
              <a:rPr lang="cs-CZ" dirty="0">
                <a:latin typeface="+mj-lt"/>
                <a:cs typeface="Arial" panose="020B0604020202020204" pitchFamily="34" charset="0"/>
              </a:rPr>
              <a:t>- s „živou“ identitou regionu</a:t>
            </a:r>
          </a:p>
          <a:p>
            <a:pPr>
              <a:buFontTx/>
              <a:buChar char="-"/>
            </a:pPr>
            <a:r>
              <a:rPr lang="cs-CZ" dirty="0">
                <a:latin typeface="+mj-lt"/>
                <a:cs typeface="Arial" panose="020B0604020202020204" pitchFamily="34" charset="0"/>
              </a:rPr>
              <a:t>s „živou“ regionální sebeidentifikací</a:t>
            </a:r>
          </a:p>
          <a:p>
            <a:pPr>
              <a:buFontTx/>
              <a:buChar char="-"/>
            </a:pPr>
            <a:r>
              <a:rPr lang="cs-CZ" dirty="0">
                <a:latin typeface="+mj-lt"/>
                <a:cs typeface="Arial" panose="020B0604020202020204" pitchFamily="34" charset="0"/>
              </a:rPr>
              <a:t>s identifikací „mimo“ region (se ztracenou identitou)</a:t>
            </a:r>
          </a:p>
          <a:p>
            <a:pPr marL="0" indent="0">
              <a:buNone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Důraz na intenzivně přeměněné regiony</a:t>
            </a:r>
          </a:p>
          <a:p>
            <a:pPr marL="0" indent="0">
              <a:buNone/>
            </a:pPr>
            <a:r>
              <a:rPr lang="cs-CZ" dirty="0">
                <a:latin typeface="+mj-lt"/>
                <a:cs typeface="Arial" panose="020B0604020202020204" pitchFamily="34" charset="0"/>
              </a:rPr>
              <a:t>(např. příhraniční, masiv. industrializované, 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suburbia</a:t>
            </a:r>
            <a:r>
              <a:rPr lang="cs-CZ" dirty="0">
                <a:latin typeface="+mj-lt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994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Problémy identit česko-polského pohraničí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68478"/>
            <a:ext cx="11714206" cy="5237122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3600" dirty="0"/>
              <a:t>iniciativa jednotlivců = aktéři na poli formování regionů = nesoulad vizí</a:t>
            </a:r>
          </a:p>
          <a:p>
            <a:pPr marL="0" indent="0">
              <a:buNone/>
            </a:pPr>
            <a:r>
              <a:rPr lang="cs-CZ" altLang="cs-CZ" sz="3600" dirty="0"/>
              <a:t>(veřejný – privátní / komerční – nevládní / neziskový sektor)</a:t>
            </a:r>
          </a:p>
          <a:p>
            <a:r>
              <a:rPr lang="cs-CZ" altLang="cs-CZ" sz="3600" dirty="0"/>
              <a:t>image regionu (vnitřní i vnější) </a:t>
            </a:r>
          </a:p>
          <a:p>
            <a:r>
              <a:rPr lang="cs-CZ" altLang="cs-CZ" sz="3600" dirty="0"/>
              <a:t>název regionu = mozaika regionů</a:t>
            </a:r>
          </a:p>
          <a:p>
            <a:r>
              <a:rPr lang="cs-CZ" altLang="cs-CZ" sz="3600" dirty="0"/>
              <a:t>vytvoření institucí = heterogenita institucí</a:t>
            </a:r>
          </a:p>
          <a:p>
            <a:r>
              <a:rPr lang="cs-CZ" altLang="cs-CZ" sz="3600" dirty="0"/>
              <a:t>vytvoření regionálních symbolů = potenciál: „příroda“ / „krajina“</a:t>
            </a:r>
          </a:p>
          <a:p>
            <a:r>
              <a:rPr lang="cs-CZ" altLang="cs-CZ" sz="3600" dirty="0"/>
              <a:t>vzdělávací systém = absence „přeshraniční“ dimenze</a:t>
            </a:r>
          </a:p>
          <a:p>
            <a:r>
              <a:rPr lang="cs-CZ" altLang="cs-CZ" sz="3600" dirty="0"/>
              <a:t>regionální literatura, média (zvláště denní tisk) apod.</a:t>
            </a:r>
          </a:p>
          <a:p>
            <a:pPr>
              <a:buNone/>
            </a:pPr>
            <a:endParaRPr lang="cs-CZ" altLang="cs-CZ" sz="3600" dirty="0"/>
          </a:p>
          <a:p>
            <a:pPr marL="0" indent="0">
              <a:buNone/>
            </a:pPr>
            <a:r>
              <a:rPr lang="cs-CZ" altLang="cs-CZ" sz="3600" dirty="0"/>
              <a:t>Územní identita tedy znamená nezaměnitelnost, jednotu a shodnost, harmonii v chování obyvatel území v konkrétním čase.</a:t>
            </a:r>
          </a:p>
          <a:p>
            <a:pPr marL="0" indent="0">
              <a:buNone/>
            </a:pPr>
            <a:r>
              <a:rPr lang="cs-CZ" sz="3600" b="1" dirty="0">
                <a:cs typeface="Arial" panose="020B0604020202020204" pitchFamily="34" charset="0"/>
              </a:rPr>
              <a:t>Česko-polské pohraničí = mozaika regionů = mozaika identit</a:t>
            </a:r>
            <a:endParaRPr lang="cs-CZ" sz="3200" b="1" dirty="0"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07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Závěrečné poznámky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b="1" dirty="0">
                <a:latin typeface="+mj-lt"/>
              </a:rPr>
              <a:t>Regiony (hranice) se mění = mění se společnost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dirty="0">
                <a:latin typeface="+mj-lt"/>
              </a:rPr>
              <a:t>= proměny konceptu hranic a regionu (jejich funkcí, významů)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dirty="0">
                <a:latin typeface="+mj-lt"/>
              </a:rPr>
              <a:t>= proměny přístupů k výzkumu hranic a regionů (regionalizaci)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latin typeface="+mj-lt"/>
              </a:rPr>
              <a:t>mimořádně složitý historický vývoj = časté změny / proměny</a:t>
            </a: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+mj-lt"/>
              </a:rPr>
              <a:t>„my“ vs. „ostatní“</a:t>
            </a:r>
            <a:r>
              <a:rPr lang="cs-CZ" altLang="cs-CZ" dirty="0">
                <a:latin typeface="+mj-lt"/>
              </a:rPr>
              <a:t> (generační rozdíly)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latin typeface="+mj-lt"/>
              </a:rPr>
              <a:t>vztah zázemí k centrům různých měřítek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latin typeface="+mj-lt"/>
              </a:rPr>
              <a:t>hranice = bariéra územního rozvoje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b="1" dirty="0">
              <a:latin typeface="+mj-lt"/>
            </a:endParaRPr>
          </a:p>
          <a:p>
            <a:pPr marL="0" indent="0">
              <a:buNone/>
            </a:pPr>
            <a:r>
              <a:rPr lang="cs-CZ" altLang="cs-CZ" b="1" dirty="0"/>
              <a:t>Problém kontinuity vs. diskontinuity vývoje regionů, hranic i územních komunit.</a:t>
            </a:r>
            <a:endParaRPr lang="cs-CZ" b="1" dirty="0"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10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53821" r="44383" b="22966"/>
          <a:stretch/>
        </p:blipFill>
        <p:spPr bwMode="auto">
          <a:xfrm>
            <a:off x="-203199" y="-342900"/>
            <a:ext cx="12649200" cy="7493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0" y="-20693"/>
            <a:ext cx="12413825" cy="70649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151891"/>
            <a:ext cx="11714206" cy="1101483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„Měnící se krajiny, regiony a identity“</a:t>
            </a:r>
            <a:endParaRPr lang="cs-CZ" sz="3600" b="1" dirty="0">
              <a:cs typeface="Arial" panose="020B0604020202020204" pitchFamily="34" charset="0"/>
            </a:endParaRP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147346"/>
            <a:ext cx="11714206" cy="49297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endParaRPr lang="cs-CZ" altLang="cs-CZ" sz="2400" b="1" dirty="0"/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Objekt výzkumu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středoevropská krajina (např. intenzivně přeměněná)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periferie a příhraniční oblasti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regiony a historické regiony v Česku (kraje, země)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historickogeografické</a:t>
            </a:r>
            <a:r>
              <a:rPr lang="cs-CZ" altLang="cs-CZ" sz="2400" dirty="0"/>
              <a:t> (reliktní) hranice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Předmět výzkumu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transformační procesy (19. a 20. století – obecné a specifické procesy)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hodnocení / interpretace krajinných změn (LUCC)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sociokulturní podmíněnosti regionálního rozvoje / vývoje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proces formování, reprodukce (a zániku) regionů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proces formování a reprodukce dědictví (přírodního a kulturního)</a:t>
            </a: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435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Závěrečné poznámky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/>
              <a:t>Bez zohlednění historických souvislostí (vývoje) a sociokulturních podmíněností („subjektivní“ dimenze) lze regiony a jejich rozvoj pochopit, vysvětlit a predikovat jen stěží.</a:t>
            </a:r>
          </a:p>
          <a:p>
            <a:pPr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„Subjektivní“ přístupy ke studiu regionů nejsou vůči „objektivním“ alternativní, nýbrž komplementární.</a:t>
            </a:r>
          </a:p>
          <a:p>
            <a:pPr>
              <a:lnSpc>
                <a:spcPct val="80000"/>
              </a:lnSpc>
              <a:buNone/>
            </a:pPr>
            <a:endParaRPr lang="cs-CZ" dirty="0"/>
          </a:p>
          <a:p>
            <a:pPr>
              <a:lnSpc>
                <a:spcPct val="80000"/>
              </a:lnSpc>
              <a:buNone/>
            </a:pPr>
            <a:r>
              <a:rPr lang="cs-CZ" dirty="0"/>
              <a:t>V procesu formování identit mají zásadní význam nejen měnící se vnější rámce a územně diferenciované vnitřní podmíněnosti, význam má kolektivní paměť – její reprodukce v čase, interpretace a využití aktéry na poli rozvoje problémových území.</a:t>
            </a:r>
            <a:endParaRPr lang="cs-CZ" altLang="cs-CZ" dirty="0"/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21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Děkuji vám za pozornost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</a:rPr>
              <a:t>Pavel Chromý</a:t>
            </a:r>
          </a:p>
          <a:p>
            <a:pPr marL="0" indent="0"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  <a:hlinkClick r:id="rId3"/>
              </a:rPr>
              <a:t>pavel.chromý@natur.cuni.cz</a:t>
            </a: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</a:rPr>
              <a:t>www.historickageografie.cz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015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E0CCC9E0-833E-41CB-846E-2E4A6EDD00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2531" name="Picture 3" descr="Snímek34">
            <a:extLst>
              <a:ext uri="{FF2B5EF4-FFF2-40B4-BE49-F238E27FC236}">
                <a16:creationId xmlns:a16="http://schemas.microsoft.com/office/drawing/2014/main" id="{90CBFDC2-1445-47BF-B8AE-50806BE3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5FDD93A-EC76-41CC-859B-1208AE1AB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b="1"/>
              <a:t>Stabilita lokálních elit v obcích Česka</a:t>
            </a:r>
            <a:br>
              <a:rPr lang="cs-CZ" altLang="cs-CZ" sz="2800" b="1"/>
            </a:br>
            <a:r>
              <a:rPr lang="cs-CZ" altLang="cs-CZ" sz="2800" b="1"/>
              <a:t>(1994–2010)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5BB2A4AA-CE8C-45A1-89CA-CF89451F5CE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2901" y="1600201"/>
            <a:ext cx="64246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7">
            <a:extLst>
              <a:ext uri="{FF2B5EF4-FFF2-40B4-BE49-F238E27FC236}">
                <a16:creationId xmlns:a16="http://schemas.microsoft.com/office/drawing/2014/main" id="{434A9849-93FA-4202-820E-6394D3338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6308726"/>
            <a:ext cx="3960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Řezníčková, Chromý (2015)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CDEA7779-8CFC-43FC-BF6C-1E5FBFD5D624}"/>
              </a:ext>
            </a:extLst>
          </p:cNvPr>
          <p:cNvSpPr>
            <a:spLocks/>
          </p:cNvSpPr>
          <p:nvPr/>
        </p:nvSpPr>
        <p:spPr bwMode="auto">
          <a:xfrm>
            <a:off x="1703389" y="649288"/>
            <a:ext cx="87852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</a:rPr>
              <a:t>Lokální / regionální elity – LB kraj (1994–2010)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D1D7C42C-BF21-43F6-B32E-CDE14884C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237289"/>
            <a:ext cx="759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Zdroj: ČSÚ, výsledky komunálních voleb 1994, 1998, 2002, 2006, 2010, výsledky krajských voleb 2000, 2004, 2008 (www.volby.cz);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Digitální geografická databáze ArcČR 500, verze 2.0.</a:t>
            </a:r>
          </a:p>
        </p:txBody>
      </p:sp>
      <p:pic>
        <p:nvPicPr>
          <p:cNvPr id="25604" name="Picture 4" descr="KV index stability regionálních elit">
            <a:extLst>
              <a:ext uri="{FF2B5EF4-FFF2-40B4-BE49-F238E27FC236}">
                <a16:creationId xmlns:a16="http://schemas.microsoft.com/office/drawing/2014/main" id="{C56E221D-FE29-4047-BAE7-46651662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989139"/>
            <a:ext cx="4824412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6B281621-A678-42CC-BB49-C1C6AB594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4" y="1484314"/>
            <a:ext cx="3317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Index stability regionálních elit (2000–2008)</a:t>
            </a:r>
          </a:p>
        </p:txBody>
      </p:sp>
      <p:pic>
        <p:nvPicPr>
          <p:cNvPr id="25606" name="Picture 6" descr="LB stabilita obecních elit">
            <a:extLst>
              <a:ext uri="{FF2B5EF4-FFF2-40B4-BE49-F238E27FC236}">
                <a16:creationId xmlns:a16="http://schemas.microsoft.com/office/drawing/2014/main" id="{D0CB09FA-6676-40D6-A696-4761B5F1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9139"/>
            <a:ext cx="39703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BDFBB96F-1B3D-4FB6-B645-A8024B77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84314"/>
            <a:ext cx="3071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Index stability lokálních elit (1994–2010)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D63C9E0E-4D5B-4F7D-8890-BD01457C8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535614"/>
            <a:ext cx="8713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Poznámka: Index vyjadřuje průměrnou délku působení zastupitelů v zastupitelstvech obcí. Hodnoceno bylo složení zastupitelstev obcí vzešlých z komunálních voleb 1994, 1998, 2002, 2006, 2010. Hodnoceni kandidáti zvolení do zastupitelstva kraje podle místa bydliště v roce voleb. Index stability vyjadřuje průměrnou délku působení krajských zastupitelů z dané obce v krajském zastupitelstvu. Hodnoceno bylo složení zastupitelstev vzešlých z krajských voleb 2000, 2004, 2008.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/>
          <a:lstStyle/>
          <a:p>
            <a:r>
              <a:rPr lang="cs-CZ" b="1" dirty="0">
                <a:cs typeface="Arial" panose="020B0604020202020204" pitchFamily="34" charset="0"/>
              </a:rPr>
              <a:t>Hranice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j-lt"/>
                <a:cs typeface="Arial" panose="020B0604020202020204" pitchFamily="34" charset="0"/>
              </a:rPr>
              <a:t>Liniové – zonální – fuzzy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Funkční – reliktní – </a:t>
            </a:r>
            <a:r>
              <a:rPr lang="cs-CZ" sz="3200" dirty="0" err="1">
                <a:latin typeface="+mj-lt"/>
                <a:cs typeface="Arial" panose="020B0604020202020204" pitchFamily="34" charset="0"/>
              </a:rPr>
              <a:t>historickogeografická</a:t>
            </a:r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Bariéra či impulz rozvoje? 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Rozdělující – spojující (my – ostatní)?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812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/>
          <a:lstStyle/>
          <a:p>
            <a:r>
              <a:rPr lang="cs-CZ" b="1" dirty="0" err="1">
                <a:cs typeface="Arial" panose="020B0604020202020204" pitchFamily="34" charset="0"/>
              </a:rPr>
              <a:t>Historickogeografická</a:t>
            </a:r>
            <a:r>
              <a:rPr lang="cs-CZ" b="1" dirty="0">
                <a:cs typeface="Arial" panose="020B0604020202020204" pitchFamily="34" charset="0"/>
              </a:rPr>
              <a:t> hranice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latin typeface="+mj-lt"/>
                <a:cs typeface="Arial" panose="020B0604020202020204" pitchFamily="34" charset="0"/>
              </a:rPr>
              <a:t>Polarizace prostoru (kvalitativně rozdílné problémy)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Vnější x vnitřní pohraničí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Vnější x vnitřní periferie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Strukturálně postižené regiony</a:t>
            </a:r>
          </a:p>
          <a:p>
            <a:r>
              <a:rPr lang="cs-CZ" sz="3200" dirty="0">
                <a:latin typeface="+mj-lt"/>
                <a:cs typeface="Arial" panose="020B0604020202020204" pitchFamily="34" charset="0"/>
              </a:rPr>
              <a:t>Hospodářsky dlouhodobě slabé (venkovské) regiony</a:t>
            </a:r>
          </a:p>
          <a:p>
            <a:endParaRPr lang="cs-CZ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293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" y="0"/>
            <a:ext cx="12191760" cy="812784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6927" y="5631932"/>
            <a:ext cx="12192000" cy="121499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>
            <a:off x="-110668" y="-91440"/>
            <a:ext cx="12302668" cy="1247143"/>
            <a:chOff x="-110668" y="-19272"/>
            <a:chExt cx="12302668" cy="1247143"/>
          </a:xfrm>
        </p:grpSpPr>
        <p:sp>
          <p:nvSpPr>
            <p:cNvPr id="2" name="Obdélník 1"/>
            <p:cNvSpPr/>
            <p:nvPr/>
          </p:nvSpPr>
          <p:spPr>
            <a:xfrm>
              <a:off x="0" y="12875"/>
              <a:ext cx="12192000" cy="1214996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26" name="Picture 2" descr="http://www.sdruzenitulipan.cz/IS/pu_data/send_files/Image/user_img/sdruzenitulipan_cz/partneri/logli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1109" y="80693"/>
              <a:ext cx="525275" cy="1030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dn.i0.cz/src/public-data/fc/a7/2463cef536a0aa2bd37d83ecbe46_base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0" t="18991" r="19991" b="19627"/>
            <a:stretch/>
          </p:blipFill>
          <p:spPr bwMode="auto">
            <a:xfrm>
              <a:off x="3388500" y="166237"/>
              <a:ext cx="1000768" cy="1023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files.psk-liberec.webnode.cz/200000146-d04b5d144e/Kraj-Libereck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161" y="155228"/>
              <a:ext cx="772141" cy="93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www.verim-starostum.cz/wp-content/uploads/2012/04/starostove_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935" y="203011"/>
              <a:ext cx="1947824" cy="90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675" y="238147"/>
              <a:ext cx="764451" cy="764451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4851" y="264030"/>
              <a:ext cx="1027963" cy="770113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353" y="176385"/>
              <a:ext cx="2090376" cy="981197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668" y="-19272"/>
              <a:ext cx="1651829" cy="1221315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010" y="228107"/>
              <a:ext cx="1979680" cy="899771"/>
            </a:xfrm>
            <a:prstGeom prst="rect">
              <a:avLst/>
            </a:prstGeom>
          </p:spPr>
        </p:pic>
      </p:grp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740DC8DA-B683-464A-9DE4-A4B5453CD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712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673859" y="343559"/>
            <a:ext cx="10083800" cy="6514441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cs-CZ" sz="4400" dirty="0">
                <a:solidFill>
                  <a:srgbClr val="44546A"/>
                </a:solidFill>
                <a:latin typeface="+mj-lt"/>
              </a:rPr>
              <a:t>Šetření CVVM 2012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otázky zaměřeny především na subjektivní hodnocení vybraných krajů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latin typeface="+mj-lt"/>
              </a:rPr>
              <a:t>1047 respondentů </a:t>
            </a:r>
            <a:r>
              <a:rPr lang="cs-CZ" sz="2000" dirty="0">
                <a:latin typeface="+mj-lt"/>
              </a:rPr>
              <a:t>ze všech krajů Česka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latin typeface="+mj-lt"/>
              </a:rPr>
              <a:t>kvótní výběr</a:t>
            </a:r>
            <a:r>
              <a:rPr lang="cs-CZ" sz="2000" dirty="0">
                <a:latin typeface="+mj-lt"/>
              </a:rPr>
              <a:t> respondentů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české kraje – 629 respondentů (60 %)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moravské (vč. kraje Vysočina) – 418 respondentů (40 %)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analyzovaná otázka: </a:t>
            </a:r>
            <a:r>
              <a:rPr lang="cs-CZ" sz="2000" b="1" i="1" dirty="0">
                <a:latin typeface="+mj-lt"/>
              </a:rPr>
              <a:t>„Zamyslete se a pokuste se jedním nebo několika slovy vyjádřit, co je nejcharakterističtějším symbolem krajů.“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výběr symbolů jednotlivých krajů jejich obyvateli i respondenty z jiných krajů Česka 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+mj-lt"/>
              </a:rPr>
              <a:t>konfrontace s reálnou situací v regionu – odpovídá image regionu jeho realitě?</a:t>
            </a:r>
          </a:p>
          <a:p>
            <a:pPr>
              <a:spcAft>
                <a:spcPts val="600"/>
              </a:spcAft>
            </a:pPr>
            <a:endParaRPr lang="cs-CZ" sz="2000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3" y="9219"/>
            <a:ext cx="947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6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0856" y="764705"/>
            <a:ext cx="8229600" cy="5184775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endParaRPr lang="cs-CZ" sz="1600" dirty="0"/>
          </a:p>
          <a:p>
            <a:pPr>
              <a:spcAft>
                <a:spcPts val="800"/>
              </a:spcAft>
            </a:pPr>
            <a:endParaRPr lang="cs-CZ" sz="1600" dirty="0"/>
          </a:p>
          <a:p>
            <a:pPr>
              <a:spcAft>
                <a:spcPts val="800"/>
              </a:spcAft>
            </a:pPr>
            <a:endParaRPr lang="cs-CZ" sz="1600" dirty="0"/>
          </a:p>
          <a:p>
            <a:pPr>
              <a:spcAft>
                <a:spcPts val="800"/>
              </a:spcAft>
            </a:pPr>
            <a:endParaRPr lang="cs-CZ" sz="1600" dirty="0"/>
          </a:p>
          <a:p>
            <a:pPr marL="109537" indent="0">
              <a:spcAft>
                <a:spcPts val="800"/>
              </a:spcAft>
              <a:buNone/>
            </a:pPr>
            <a:endParaRPr lang="cs-CZ" sz="16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82824" y="-1421"/>
            <a:ext cx="880566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600" dirty="0">
                <a:solidFill>
                  <a:srgbClr val="44546A"/>
                </a:solidFill>
                <a:effectLst/>
              </a:rPr>
              <a:t>Identifikace symbolů Libereckého kraje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23939" y="1412777"/>
            <a:ext cx="77768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Percepce symbolů Libereckého kraje obyvateli Česka – CVVM 2012 (N=1047)</a:t>
            </a:r>
            <a:endParaRPr lang="cs-CZ" sz="1400" dirty="0"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76553" y="6276192"/>
            <a:ext cx="4436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latin typeface="+mj-lt"/>
              </a:rPr>
              <a:t>Zdroj dat: Výzkum veřejného mínění CVVM 2012.</a:t>
            </a:r>
            <a:endParaRPr lang="cs-CZ" sz="1200" dirty="0">
              <a:latin typeface="+mj-lt"/>
            </a:endParaRPr>
          </a:p>
        </p:txBody>
      </p:sp>
      <p:graphicFrame>
        <p:nvGraphicFramePr>
          <p:cNvPr id="8" name="Graf 7"/>
          <p:cNvGraphicFramePr/>
          <p:nvPr/>
        </p:nvGraphicFramePr>
        <p:xfrm>
          <a:off x="1603390" y="966893"/>
          <a:ext cx="10183186" cy="515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847" y="213360"/>
            <a:ext cx="10515600" cy="718835"/>
          </a:xfrm>
        </p:spPr>
        <p:txBody>
          <a:bodyPr>
            <a:normAutofit/>
          </a:bodyPr>
          <a:lstStyle/>
          <a:p>
            <a:r>
              <a:rPr lang="cs-CZ" sz="3600" b="1" dirty="0"/>
              <a:t>Témata: interdisciplinární = mezipředmětová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CENTRUM PRO VÝZKUM V KULTURNÍ A HISTORICKÉ GEOGRAFII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B5AF-A9FF-4629-BADD-47EF12AA5478}" type="slidenum">
              <a:rPr lang="cs-CZ" smtClean="0"/>
              <a:t>4</a:t>
            </a:fld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1418407" y="1188271"/>
            <a:ext cx="3896207" cy="2159760"/>
            <a:chOff x="1030475" y="1188271"/>
            <a:chExt cx="3896207" cy="2159760"/>
          </a:xfrm>
        </p:grpSpPr>
        <p:sp>
          <p:nvSpPr>
            <p:cNvPr id="8" name="Ovál 7"/>
            <p:cNvSpPr>
              <a:spLocks noChangeAspect="1"/>
            </p:cNvSpPr>
            <p:nvPr/>
          </p:nvSpPr>
          <p:spPr bwMode="auto">
            <a:xfrm>
              <a:off x="2766682" y="1188271"/>
              <a:ext cx="2160000" cy="2159760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cs-CZ" sz="20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030475" y="1871362"/>
              <a:ext cx="1998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cs-CZ" sz="2000" dirty="0">
                  <a:solidFill>
                    <a:srgbClr val="00B0F0"/>
                  </a:solidFill>
                </a:rPr>
                <a:t>geografie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4821271" y="1188271"/>
            <a:ext cx="4295293" cy="2159760"/>
            <a:chOff x="4433339" y="1188271"/>
            <a:chExt cx="4295293" cy="2159760"/>
          </a:xfrm>
        </p:grpSpPr>
        <p:sp>
          <p:nvSpPr>
            <p:cNvPr id="7" name="Ovál 6"/>
            <p:cNvSpPr>
              <a:spLocks noChangeAspect="1"/>
            </p:cNvSpPr>
            <p:nvPr/>
          </p:nvSpPr>
          <p:spPr bwMode="auto">
            <a:xfrm>
              <a:off x="4433339" y="1188271"/>
              <a:ext cx="2160000" cy="215976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cs-CZ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139676" y="1953134"/>
              <a:ext cx="2588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cs-CZ" sz="2000" dirty="0">
                  <a:solidFill>
                    <a:srgbClr val="FFFF00"/>
                  </a:solidFill>
                </a:rPr>
                <a:t>historiografie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9460339" y="4503078"/>
            <a:ext cx="160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lokální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296509" y="3238327"/>
            <a:ext cx="19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regionální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488043" y="2069246"/>
            <a:ext cx="160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národní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158025" y="899143"/>
            <a:ext cx="2261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nadnárodní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32180" y="5617760"/>
            <a:ext cx="165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minulost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8247" y="5617586"/>
            <a:ext cx="215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přítomnost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9217408" y="5617586"/>
            <a:ext cx="222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rgbClr val="FFFFFF"/>
                </a:solidFill>
              </a:rPr>
              <a:t>budoucnost</a:t>
            </a:r>
          </a:p>
        </p:txBody>
      </p:sp>
      <p:cxnSp>
        <p:nvCxnSpPr>
          <p:cNvPr id="20" name="Přímá spojnice se šipkou 19"/>
          <p:cNvCxnSpPr/>
          <p:nvPr/>
        </p:nvCxnSpPr>
        <p:spPr bwMode="auto">
          <a:xfrm flipH="1">
            <a:off x="696000" y="5599173"/>
            <a:ext cx="10800000" cy="0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30" name="Skupina 29"/>
          <p:cNvGrpSpPr/>
          <p:nvPr/>
        </p:nvGrpSpPr>
        <p:grpSpPr>
          <a:xfrm>
            <a:off x="3869481" y="2387874"/>
            <a:ext cx="2469872" cy="2886058"/>
            <a:chOff x="3481549" y="2387874"/>
            <a:chExt cx="2469872" cy="2886058"/>
          </a:xfrm>
        </p:grpSpPr>
        <p:sp>
          <p:nvSpPr>
            <p:cNvPr id="24" name="Ovál 23"/>
            <p:cNvSpPr>
              <a:spLocks noChangeAspect="1"/>
            </p:cNvSpPr>
            <p:nvPr/>
          </p:nvSpPr>
          <p:spPr bwMode="auto">
            <a:xfrm>
              <a:off x="3636485" y="2387874"/>
              <a:ext cx="2160000" cy="2159760"/>
            </a:xfrm>
            <a:prstGeom prst="ellipse">
              <a:avLst/>
            </a:prstGeom>
            <a:solidFill>
              <a:schemeClr val="tx1">
                <a:lumMod val="65000"/>
                <a:alpha val="50000"/>
              </a:schemeClr>
            </a:solidFill>
            <a:ln w="254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cs-CZ" sz="2000">
                <a:solidFill>
                  <a:srgbClr val="FFFFFF"/>
                </a:solidFill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481549" y="4566046"/>
              <a:ext cx="2469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cs-CZ" sz="2000" dirty="0">
                  <a:solidFill>
                    <a:schemeClr val="tx1">
                      <a:lumMod val="75000"/>
                    </a:schemeClr>
                  </a:solidFill>
                </a:rPr>
                <a:t>další humanitní a společenské obory</a:t>
              </a:r>
            </a:p>
          </p:txBody>
        </p:sp>
      </p:grpSp>
      <p:cxnSp>
        <p:nvCxnSpPr>
          <p:cNvPr id="26" name="Přímá spojnice se šipkou 25"/>
          <p:cNvCxnSpPr/>
          <p:nvPr/>
        </p:nvCxnSpPr>
        <p:spPr bwMode="auto">
          <a:xfrm flipH="1" flipV="1">
            <a:off x="11447803" y="821916"/>
            <a:ext cx="7943" cy="4320000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37" name="Skupina 36"/>
          <p:cNvGrpSpPr/>
          <p:nvPr/>
        </p:nvGrpSpPr>
        <p:grpSpPr>
          <a:xfrm>
            <a:off x="406998" y="3840313"/>
            <a:ext cx="3132132" cy="984272"/>
            <a:chOff x="406998" y="3840313"/>
            <a:chExt cx="3132132" cy="984272"/>
          </a:xfrm>
        </p:grpSpPr>
        <p:sp>
          <p:nvSpPr>
            <p:cNvPr id="31" name="TextovéPole 30"/>
            <p:cNvSpPr txBox="1"/>
            <p:nvPr/>
          </p:nvSpPr>
          <p:spPr>
            <a:xfrm rot="20399786">
              <a:off x="406998" y="4048081"/>
              <a:ext cx="2877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cs-CZ" sz="2000" dirty="0">
                  <a:solidFill>
                    <a:srgbClr val="92D050"/>
                  </a:solidFill>
                </a:rPr>
                <a:t>kvalitativní přístupy</a:t>
              </a:r>
            </a:p>
          </p:txBody>
        </p:sp>
        <p:cxnSp>
          <p:nvCxnSpPr>
            <p:cNvPr id="34" name="Přímá spojnice se šipkou 33"/>
            <p:cNvCxnSpPr/>
            <p:nvPr/>
          </p:nvCxnSpPr>
          <p:spPr>
            <a:xfrm flipV="1">
              <a:off x="835388" y="3840313"/>
              <a:ext cx="2703742" cy="98427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35"/>
          <p:cNvGrpSpPr/>
          <p:nvPr/>
        </p:nvGrpSpPr>
        <p:grpSpPr>
          <a:xfrm>
            <a:off x="68885" y="3432352"/>
            <a:ext cx="2969967" cy="984272"/>
            <a:chOff x="68885" y="3432352"/>
            <a:chExt cx="2969967" cy="984272"/>
          </a:xfrm>
        </p:grpSpPr>
        <p:sp>
          <p:nvSpPr>
            <p:cNvPr id="32" name="TextovéPole 31"/>
            <p:cNvSpPr txBox="1"/>
            <p:nvPr/>
          </p:nvSpPr>
          <p:spPr>
            <a:xfrm rot="20399786">
              <a:off x="68885" y="3611291"/>
              <a:ext cx="2877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cs-CZ" sz="2000" dirty="0">
                  <a:solidFill>
                    <a:srgbClr val="92D050"/>
                  </a:solidFill>
                </a:rPr>
                <a:t>kvantitativní přístupy</a:t>
              </a:r>
            </a:p>
          </p:txBody>
        </p:sp>
        <p:cxnSp>
          <p:nvCxnSpPr>
            <p:cNvPr id="35" name="Přímá spojnice se šipkou 34"/>
            <p:cNvCxnSpPr/>
            <p:nvPr/>
          </p:nvCxnSpPr>
          <p:spPr>
            <a:xfrm flipV="1">
              <a:off x="335110" y="3432352"/>
              <a:ext cx="2703742" cy="98427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491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4294967295"/>
          </p:nvPr>
        </p:nvSpPr>
        <p:spPr>
          <a:xfrm>
            <a:off x="1348740" y="80645"/>
            <a:ext cx="10083800" cy="904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cs-CZ" sz="3200" dirty="0">
                <a:solidFill>
                  <a:srgbClr val="44546A"/>
                </a:solidFill>
                <a:latin typeface="+mj-lt"/>
              </a:rPr>
              <a:t>Symbol pro jaké měřítko?</a:t>
            </a:r>
            <a:endParaRPr lang="en-GB" sz="3200" dirty="0">
              <a:solidFill>
                <a:srgbClr val="44546A"/>
              </a:solidFill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36117"/>
            <a:ext cx="6075680" cy="585457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324754" y="6590688"/>
            <a:ext cx="4131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Zdroj: Vlastní schéma; oficiální webové stránky daných subjektů.</a:t>
            </a:r>
          </a:p>
        </p:txBody>
      </p:sp>
    </p:spTree>
    <p:extLst>
      <p:ext uri="{BB962C8B-B14F-4D97-AF65-F5344CB8AC3E}">
        <p14:creationId xmlns:p14="http://schemas.microsoft.com/office/powerpoint/2010/main" val="1280521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808659" y="93161"/>
            <a:ext cx="8805664" cy="1143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800" dirty="0"/>
              <a:t>Grafické symboly regionu – měřítkově-hierarchická úroveň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262875" y="775590"/>
            <a:ext cx="8856984" cy="6329025"/>
            <a:chOff x="1631504" y="764704"/>
            <a:chExt cx="8856984" cy="6329025"/>
          </a:xfrm>
        </p:grpSpPr>
        <p:grpSp>
          <p:nvGrpSpPr>
            <p:cNvPr id="35" name="Skupina 34"/>
            <p:cNvGrpSpPr/>
            <p:nvPr/>
          </p:nvGrpSpPr>
          <p:grpSpPr>
            <a:xfrm>
              <a:off x="2023558" y="1019131"/>
              <a:ext cx="7589580" cy="1802482"/>
              <a:chOff x="251520" y="978471"/>
              <a:chExt cx="7589580" cy="1802482"/>
            </a:xfrm>
          </p:grpSpPr>
          <p:pic>
            <p:nvPicPr>
              <p:cNvPr id="5" name="obrázek 1" descr="C:\Documents and Settings\siftovi\Plocha\Bakalářka-Frýdlantsko\podkladové materiály\Symboly na Frýdlantsku\Liberecký kraj.pn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980728"/>
                <a:ext cx="1496060" cy="180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obrázek 5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40276" y="1880840"/>
                <a:ext cx="2400300" cy="72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obrázek 8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40276" y="978471"/>
                <a:ext cx="1842135" cy="72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6" name="Skupina 25"/>
              <p:cNvGrpSpPr/>
              <p:nvPr/>
            </p:nvGrpSpPr>
            <p:grpSpPr>
              <a:xfrm>
                <a:off x="4597052" y="1057548"/>
                <a:ext cx="3244048" cy="1473223"/>
                <a:chOff x="4480031" y="1040531"/>
                <a:chExt cx="3244048" cy="1473223"/>
              </a:xfrm>
            </p:grpSpPr>
            <p:pic>
              <p:nvPicPr>
                <p:cNvPr id="27" name="Obrázek 26" descr="C:\Users\User\Documents\JARKA only\CVVM\Znaky\LB\KRNAP.jpg"/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5143" y="1040531"/>
                  <a:ext cx="1328936" cy="146302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obrázek 44" descr="C:\Documents and Settings\siftovi\Plocha\DP\ZNAKY A LOGA_podklady\cesky-raj-znak-chko-cesky-raj.jpg"/>
                <p:cNvPicPr/>
                <p:nvPr/>
              </p:nvPicPr>
              <p:blipFill>
                <a:blip r:embed="rId7" cstate="print"/>
                <a:srcRect l="10651" t="11353" r="9467" b="12740"/>
                <a:stretch>
                  <a:fillRect/>
                </a:stretch>
              </p:blipFill>
              <p:spPr bwMode="auto">
                <a:xfrm>
                  <a:off x="4480031" y="1084988"/>
                  <a:ext cx="1509130" cy="1428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37" name="Skupina 36"/>
            <p:cNvGrpSpPr/>
            <p:nvPr/>
          </p:nvGrpSpPr>
          <p:grpSpPr>
            <a:xfrm>
              <a:off x="1808659" y="2699040"/>
              <a:ext cx="8013576" cy="2495035"/>
              <a:chOff x="284659" y="2699039"/>
              <a:chExt cx="8013576" cy="2495035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284659" y="2699039"/>
                <a:ext cx="8013576" cy="2495035"/>
                <a:chOff x="158824" y="2741179"/>
                <a:chExt cx="8388969" cy="2664427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158824" y="2741179"/>
                  <a:ext cx="8388969" cy="1381784"/>
                  <a:chOff x="-417893" y="1021663"/>
                  <a:chExt cx="8388969" cy="1381784"/>
                </a:xfrm>
              </p:grpSpPr>
              <p:grpSp>
                <p:nvGrpSpPr>
                  <p:cNvPr id="10" name="Skupina 9"/>
                  <p:cNvGrpSpPr/>
                  <p:nvPr/>
                </p:nvGrpSpPr>
                <p:grpSpPr>
                  <a:xfrm>
                    <a:off x="-417893" y="1021663"/>
                    <a:ext cx="6047880" cy="1381784"/>
                    <a:chOff x="-1021927" y="1026207"/>
                    <a:chExt cx="6047880" cy="1381784"/>
                  </a:xfrm>
                </p:grpSpPr>
                <p:pic>
                  <p:nvPicPr>
                    <p:cNvPr id="21" name="obrázek 11" descr="C:\Documents and Settings\siftovi\Dokumenty\CVVM\Znaky\LB\logo-sdruzeni-cesky-raj.png"/>
                    <p:cNvPicPr/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21927" y="1026207"/>
                      <a:ext cx="2088232" cy="138178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2" name="obrázek 12" descr="C:\Documents and Settings\siftovi\Dokumenty\CVVM\Znaky\LB\Logo_m.jpg"/>
                    <p:cNvPicPr/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081737" y="1130964"/>
                      <a:ext cx="1944216" cy="11722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" name="obrázek 4"/>
                  <p:cNvPicPr/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5818426" y="1274405"/>
                    <a:ext cx="2152650" cy="876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" name="obrázek 7"/>
                  <p:cNvPicPr/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1962539" y="1245830"/>
                    <a:ext cx="1428750" cy="9334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3" name="obrázek 7"/>
                <p:cNvPicPr/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83790" y="4030868"/>
                  <a:ext cx="1638300" cy="1362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obrázek 30" descr="pojizeri_logo_xl"/>
                <p:cNvPicPr/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411760" y="4018206"/>
                  <a:ext cx="1459409" cy="1387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6" name="obrázek 48" descr="C:\Documents and Settings\siftovi\Plocha\DP\ZNAKY A LOGA_podklady\RP_Jizerky.JPG"/>
              <p:cNvPicPr/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435714" y="4075706"/>
                <a:ext cx="1652905" cy="1114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0" name="Přímá spojnice 39"/>
            <p:cNvCxnSpPr/>
            <p:nvPr/>
          </p:nvCxnSpPr>
          <p:spPr>
            <a:xfrm>
              <a:off x="1631504" y="2792345"/>
              <a:ext cx="8856984" cy="0"/>
            </a:xfrm>
            <a:prstGeom prst="line">
              <a:avLst/>
            </a:prstGeom>
            <a:ln w="38100">
              <a:solidFill>
                <a:srgbClr val="245A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/>
            <p:nvPr/>
          </p:nvCxnSpPr>
          <p:spPr>
            <a:xfrm>
              <a:off x="1631504" y="5423654"/>
              <a:ext cx="8856984" cy="0"/>
            </a:xfrm>
            <a:prstGeom prst="line">
              <a:avLst/>
            </a:prstGeom>
            <a:ln w="38100" cmpd="sng">
              <a:solidFill>
                <a:srgbClr val="245A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Skupina 44"/>
            <p:cNvGrpSpPr/>
            <p:nvPr/>
          </p:nvGrpSpPr>
          <p:grpSpPr>
            <a:xfrm>
              <a:off x="2023559" y="5484013"/>
              <a:ext cx="7413169" cy="1224136"/>
              <a:chOff x="499558" y="5484013"/>
              <a:chExt cx="7413169" cy="1224136"/>
            </a:xfrm>
            <a:solidFill>
              <a:schemeClr val="bg1"/>
            </a:solidFill>
          </p:grpSpPr>
          <p:pic>
            <p:nvPicPr>
              <p:cNvPr id="38" name="obrázek 2" descr="C:\Documents and Settings\siftovi\Plocha\Bakalářka-Frýdlantsko\podkladové materiály\Symboly na Frýdlantsku\Mezinárodní centrum duchovní obnovy Hejnice.jpg"/>
              <p:cNvPicPr/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99558" y="5648407"/>
                <a:ext cx="1590675" cy="8953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obrázek 2" descr="C:\Documents and Settings\siftovi\Plocha\DP\ZNAKY A LOGA_podklady\nadace-jh.jpg"/>
              <p:cNvPicPr/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462318" y="5519819"/>
                <a:ext cx="1343025" cy="1152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2" descr="Liberecké gazely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6297" y="5484013"/>
                <a:ext cx="1634002" cy="1224136"/>
              </a:xfrm>
              <a:prstGeom prst="rect">
                <a:avLst/>
              </a:prstGeom>
              <a:grpFill/>
            </p:spPr>
          </p:pic>
          <p:pic>
            <p:nvPicPr>
              <p:cNvPr id="44" name="obrázek 3" descr="C:\Documents and Settings\siftovi\Plocha\DP\ZNAKY A LOGA_podklady\logoTUL.JPG"/>
              <p:cNvPicPr/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760202" y="5519818"/>
                <a:ext cx="1152525" cy="1152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" name="obrázek 33"/>
            <p:cNvPicPr/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948228" y="4043920"/>
              <a:ext cx="1850803" cy="1225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 rot="5400000">
              <a:off x="7511413" y="4121995"/>
              <a:ext cx="557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dirty="0">
                  <a:latin typeface="+mj-lt"/>
                </a:rPr>
                <a:t>region	                mikroregion  	          lokalita</a:t>
              </a:r>
            </a:p>
          </p:txBody>
        </p:sp>
        <p:cxnSp>
          <p:nvCxnSpPr>
            <p:cNvPr id="48" name="Přímá spojnice 47"/>
            <p:cNvCxnSpPr/>
            <p:nvPr/>
          </p:nvCxnSpPr>
          <p:spPr>
            <a:xfrm flipH="1" flipV="1">
              <a:off x="9842709" y="764704"/>
              <a:ext cx="46866" cy="6045996"/>
            </a:xfrm>
            <a:prstGeom prst="line">
              <a:avLst/>
            </a:prstGeom>
            <a:ln w="38100">
              <a:solidFill>
                <a:srgbClr val="245A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Obrázek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" y="0"/>
            <a:ext cx="947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6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s-CZ" sz="3000" dirty="0">
                <a:ea typeface="Calibri" panose="020F0502020204030204" pitchFamily="34" charset="0"/>
                <a:cs typeface="Times New Roman" panose="02020603050405020304" pitchFamily="18" charset="0"/>
              </a:rPr>
              <a:t>Příklad MAS: jak využívají loga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– jedním z cílů využívání log je odlišit se od ostatních </a:t>
            </a:r>
            <a:r>
              <a:rPr lang="cs-CZ" sz="2000" b="1" dirty="0">
                <a:sym typeface="Symbol" panose="05050102010706020507" pitchFamily="18" charset="2"/>
              </a:rPr>
              <a:t> </a:t>
            </a:r>
            <a:r>
              <a:rPr lang="cs-CZ" sz="2000" b="1" dirty="0"/>
              <a:t>Daří se to?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– často se používají obecné motivy, které nejsou originální</a:t>
            </a:r>
          </a:p>
          <a:p>
            <a:pPr marL="0" indent="0">
              <a:buNone/>
            </a:pPr>
            <a:r>
              <a:rPr lang="cs-CZ" sz="2000" dirty="0"/>
              <a:t>– líbivé motivy, ale území moc nevystihují</a:t>
            </a:r>
          </a:p>
          <a:p>
            <a:pPr marL="0" indent="0">
              <a:buNone/>
            </a:pPr>
            <a:r>
              <a:rPr lang="cs-CZ" sz="2000" dirty="0"/>
              <a:t>	– barvy: </a:t>
            </a:r>
            <a:r>
              <a:rPr lang="cs-CZ" sz="2000" b="1" dirty="0">
                <a:solidFill>
                  <a:schemeClr val="accent6"/>
                </a:solidFill>
              </a:rPr>
              <a:t>zelená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0070C0"/>
                </a:solidFill>
              </a:rPr>
              <a:t>modrá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chemeClr val="accent4"/>
                </a:solidFill>
              </a:rPr>
              <a:t>žlutá </a:t>
            </a:r>
            <a:r>
              <a:rPr lang="cs-CZ" sz="2000" dirty="0"/>
              <a:t>(barvy krajiny)</a:t>
            </a:r>
          </a:p>
          <a:p>
            <a:pPr marL="0" indent="0">
              <a:buNone/>
            </a:pPr>
            <a:r>
              <a:rPr lang="cs-CZ" sz="2000" dirty="0"/>
              <a:t>	– motivy: </a:t>
            </a:r>
            <a:r>
              <a:rPr lang="cs-CZ" sz="2000" b="1" dirty="0"/>
              <a:t>hory, voda, sluníčko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– někdy jsou spíše </a:t>
            </a:r>
            <a:r>
              <a:rPr lang="cs-CZ" sz="2000" b="1" dirty="0"/>
              <a:t>samoúčelná</a:t>
            </a:r>
          </a:p>
          <a:p>
            <a:pPr marL="0" indent="0">
              <a:buNone/>
            </a:pPr>
            <a:r>
              <a:rPr lang="cs-CZ" sz="2000" dirty="0"/>
              <a:t>– někdy </a:t>
            </a:r>
            <a:r>
              <a:rPr lang="cs-CZ" sz="2000" b="1" dirty="0"/>
              <a:t>chybí návaznost na dané území </a:t>
            </a:r>
          </a:p>
          <a:p>
            <a:pPr marL="0" indent="0">
              <a:buNone/>
            </a:pPr>
            <a:r>
              <a:rPr lang="cs-CZ" sz="2000" dirty="0"/>
              <a:t>– někdy jde pouze o hezkou grafiku, ale chybí samotná náplň</a:t>
            </a:r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3048000" y="1928589"/>
            <a:ext cx="6096000" cy="1080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90845" algn="l"/>
              </a:tabLst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MAGDAL~1\AppData\Local\Temp\msohtmlclip1\02\clip_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03" y="4030393"/>
            <a:ext cx="178022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AGDAL~1\AppData\Local\Temp\msohtmlclip1\02\clip_image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32" y="3924249"/>
            <a:ext cx="107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AGDAL~1\AppData\Local\Temp\msohtmlclip1\02\clip_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95" y="4049167"/>
            <a:ext cx="15312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GDAL~1\AppData\Local\Temp\msohtmlclip1\02\clip_image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26" y="2411711"/>
            <a:ext cx="146977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S &amp;Zcaron;eleznohorský reg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25" y="263275"/>
            <a:ext cx="28219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MAGDAL~1\AppData\Local\Temp\msohtmlclip1\02\clip_image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41" y="557945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MAS Rokytn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81" y="5595174"/>
            <a:ext cx="1403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500" y="5595174"/>
            <a:ext cx="2242025" cy="1080000"/>
          </a:xfrm>
          <a:prstGeom prst="rect">
            <a:avLst/>
          </a:prstGeom>
        </p:spPr>
      </p:pic>
      <p:pic>
        <p:nvPicPr>
          <p:cNvPr id="4111" name="Picture 15" descr="logo.gif, 2 k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73" y="2651504"/>
            <a:ext cx="2535816" cy="91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2"/>
          <a:srcRect l="17385" t="20949" r="16385" b="23630"/>
          <a:stretch/>
        </p:blipFill>
        <p:spPr>
          <a:xfrm>
            <a:off x="6535694" y="5595174"/>
            <a:ext cx="1999741" cy="10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0780" y="1462582"/>
            <a:ext cx="2434030" cy="108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2080" y="5595174"/>
            <a:ext cx="1771428" cy="10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4" y="0"/>
            <a:ext cx="947854" cy="6858000"/>
          </a:xfrm>
          <a:prstGeom prst="rect">
            <a:avLst/>
          </a:prstGeom>
        </p:spPr>
      </p:pic>
      <p:sp>
        <p:nvSpPr>
          <p:cNvPr id="10" name="Šipka doprava 9">
            <a:hlinkClick r:id="" action="ppaction://noaction"/>
          </p:cNvPr>
          <p:cNvSpPr/>
          <p:nvPr/>
        </p:nvSpPr>
        <p:spPr>
          <a:xfrm flipH="1">
            <a:off x="11720368" y="143968"/>
            <a:ext cx="314960" cy="2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383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ráj v představách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neostré hranice regionu</a:t>
            </a:r>
          </a:p>
          <a:p>
            <a:r>
              <a:rPr lang="cs-CZ" sz="2400" dirty="0"/>
              <a:t>vymezení na základě pocitu příslušnosti </a:t>
            </a:r>
            <a:br>
              <a:rPr lang="cs-CZ" sz="2400" dirty="0"/>
            </a:br>
            <a:r>
              <a:rPr lang="cs-CZ" sz="2400" dirty="0"/>
              <a:t>k regionu, regionálního vědomí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CENTRUM PRO VÝZKUM V KULTURNÍ A HISTORICKÉ GEOGRAFII ‒ Odborný seminář, 25. 10. 2018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EB5AF-A9FF-4629-BADD-47EF12AA5478}" type="slidenum">
              <a:rPr lang="cs-CZ" smtClean="0"/>
              <a:t>43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729" y="2967789"/>
            <a:ext cx="3615539" cy="326632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641" y="2053389"/>
            <a:ext cx="5913004" cy="418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96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53821" r="44383" b="22966"/>
          <a:stretch/>
        </p:blipFill>
        <p:spPr bwMode="auto">
          <a:xfrm>
            <a:off x="-203199" y="-342900"/>
            <a:ext cx="12649200" cy="7493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0" y="-20693"/>
            <a:ext cx="12413825" cy="70649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/>
          <a:lstStyle/>
          <a:p>
            <a:r>
              <a:rPr lang="cs-CZ" b="1" dirty="0">
                <a:cs typeface="Arial" panose="020B0604020202020204" pitchFamily="34" charset="0"/>
              </a:rPr>
              <a:t>Cíle a výzkumné úkoly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Založení společného Výzkumného centra historické geografie dvěma </a:t>
            </a:r>
            <a:r>
              <a:rPr lang="cs-CZ" sz="2400" b="1" dirty="0" err="1">
                <a:latin typeface="+mj-lt"/>
                <a:cs typeface="Arial" panose="020B0604020202020204" pitchFamily="34" charset="0"/>
              </a:rPr>
              <a:t>historickogegrafickými</a:t>
            </a:r>
            <a:r>
              <a:rPr lang="cs-CZ" sz="2400" b="1" dirty="0">
                <a:latin typeface="+mj-lt"/>
                <a:cs typeface="Arial" panose="020B0604020202020204" pitchFamily="34" charset="0"/>
              </a:rPr>
              <a:t> týmy</a:t>
            </a:r>
          </a:p>
          <a:p>
            <a:r>
              <a:rPr lang="cs-CZ" sz="2400" dirty="0">
                <a:latin typeface="+mj-lt"/>
                <a:cs typeface="Arial" panose="020B0604020202020204" pitchFamily="34" charset="0"/>
              </a:rPr>
              <a:t>z Historického ústavu Akademie věd České republiky</a:t>
            </a:r>
          </a:p>
          <a:p>
            <a:r>
              <a:rPr lang="cs-CZ" sz="2400" dirty="0">
                <a:latin typeface="+mj-lt"/>
                <a:cs typeface="Arial" panose="020B0604020202020204" pitchFamily="34" charset="0"/>
              </a:rPr>
              <a:t>z Přírodovědecké fakulty Univerzity Karlovy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= užší propojení univerzitního a akademického pracoviště</a:t>
            </a:r>
          </a:p>
          <a:p>
            <a:pPr marL="0" indent="0">
              <a:buNone/>
            </a:pPr>
            <a:endParaRPr lang="cs-CZ" sz="2400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Posun dosavadní kooperace v oblasti základního </a:t>
            </a:r>
            <a:r>
              <a:rPr lang="cs-CZ" sz="2400" b="1" dirty="0" err="1">
                <a:latin typeface="+mj-lt"/>
                <a:cs typeface="Arial" panose="020B0604020202020204" pitchFamily="34" charset="0"/>
              </a:rPr>
              <a:t>historickogeografického</a:t>
            </a:r>
            <a:r>
              <a:rPr lang="cs-CZ" sz="2400" b="1" dirty="0">
                <a:latin typeface="+mj-lt"/>
                <a:cs typeface="Arial" panose="020B0604020202020204" pitchFamily="34" charset="0"/>
              </a:rPr>
              <a:t> výzkumu, terciérního, 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zejména postgraduálního vzdělávání a aplikované historické geografie</a:t>
            </a:r>
          </a:p>
          <a:p>
            <a:pPr marL="0" indent="0">
              <a:buNone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Studium teoretických a metodologických problémů a otázek současné historické geografie v mezinárodním kontextu</a:t>
            </a:r>
          </a:p>
          <a:p>
            <a:pPr marL="0" indent="0">
              <a:buNone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Základní </a:t>
            </a:r>
            <a:r>
              <a:rPr lang="cs-CZ" sz="2400" b="1" dirty="0" err="1">
                <a:latin typeface="+mj-lt"/>
                <a:cs typeface="Arial" panose="020B0604020202020204" pitchFamily="34" charset="0"/>
              </a:rPr>
              <a:t>historickogeografický</a:t>
            </a:r>
            <a:r>
              <a:rPr lang="cs-CZ" sz="2400" b="1" dirty="0">
                <a:latin typeface="+mj-lt"/>
                <a:cs typeface="Arial" panose="020B0604020202020204" pitchFamily="34" charset="0"/>
              </a:rPr>
              <a:t> výzkum s tematikou revolučních změn české krajiny v minulosti </a:t>
            </a:r>
          </a:p>
          <a:p>
            <a:pPr marL="0" indent="0">
              <a:buNone/>
            </a:pPr>
            <a:r>
              <a:rPr lang="cs-CZ" sz="2400" b="1" dirty="0">
                <a:latin typeface="+mj-lt"/>
                <a:cs typeface="Arial" panose="020B0604020202020204" pitchFamily="34" charset="0"/>
              </a:rPr>
              <a:t>v mezinárodních, zejména středoevropských, souvislostech</a:t>
            </a: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17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809255" y="-1034114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Klíčové otázky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92774"/>
            <a:ext cx="11714206" cy="4929720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Co jsou regiony?</a:t>
            </a:r>
          </a:p>
          <a:p>
            <a:r>
              <a:rPr lang="cs-CZ" altLang="cs-CZ" sz="2400" dirty="0"/>
              <a:t>Jakým způsobem jsou konstruovány?</a:t>
            </a:r>
          </a:p>
          <a:p>
            <a:r>
              <a:rPr lang="cs-CZ" altLang="cs-CZ" sz="2400" dirty="0"/>
              <a:t>Jaký je vztah mezi regiony a územím?</a:t>
            </a:r>
          </a:p>
          <a:p>
            <a:r>
              <a:rPr lang="cs-CZ" altLang="cs-CZ" sz="2400" dirty="0"/>
              <a:t>Jsou v dnešním světě propojeném všemožnými sítěmi a toky relevantním konceptem?</a:t>
            </a:r>
          </a:p>
          <a:p>
            <a:r>
              <a:rPr lang="cs-CZ" altLang="cs-CZ" sz="2400" dirty="0"/>
              <a:t>Jak jsou postiženy a formovány sociálními silami?</a:t>
            </a:r>
          </a:p>
          <a:p>
            <a:r>
              <a:rPr lang="cs-CZ" altLang="cs-CZ" sz="2400" dirty="0"/>
              <a:t>Jaké významy nabývaly v různých časoprostorových kontextech a jaká je budoucnost regionů?</a:t>
            </a:r>
          </a:p>
          <a:p>
            <a:r>
              <a:rPr lang="cs-CZ" altLang="cs-CZ" sz="2400" dirty="0"/>
              <a:t>Jak jsou regiony konceptualizovány a mobilizovány rozdílnými disciplínami?</a:t>
            </a:r>
          </a:p>
          <a:p>
            <a:r>
              <a:rPr lang="cs-CZ" altLang="cs-CZ" sz="2400" dirty="0"/>
              <a:t>O kterých měřítcích lze v souvislosti s regiony hovořit? (lokální – </a:t>
            </a:r>
            <a:r>
              <a:rPr lang="cs-CZ" altLang="cs-CZ" sz="2400" dirty="0" err="1"/>
              <a:t>subnárodní</a:t>
            </a:r>
            <a:r>
              <a:rPr lang="cs-CZ" altLang="cs-CZ" sz="2400" dirty="0"/>
              <a:t> – národní – nadnárodní – globální)</a:t>
            </a:r>
          </a:p>
          <a:p>
            <a:r>
              <a:rPr lang="cs-CZ" altLang="cs-CZ" sz="2400" dirty="0"/>
              <a:t>Tvoří systém – regionální systémy?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9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390912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Hranice a regiony: </a:t>
            </a: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objekt</a:t>
            </a:r>
            <a:r>
              <a:rPr lang="cs-CZ" sz="3600" b="1" dirty="0">
                <a:cs typeface="Arial" panose="020B0604020202020204" pitchFamily="34" charset="0"/>
              </a:rPr>
              <a:t> zájmu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459006"/>
            <a:ext cx="11714206" cy="1205967"/>
          </a:xfrm>
        </p:spPr>
        <p:txBody>
          <a:bodyPr>
            <a:noAutofit/>
          </a:bodyPr>
          <a:lstStyle/>
          <a:p>
            <a:r>
              <a:rPr lang="cs-CZ" dirty="0">
                <a:latin typeface="+mj-lt"/>
                <a:cs typeface="Arial" panose="020B0604020202020204" pitchFamily="34" charset="0"/>
              </a:rPr>
              <a:t>Popis a delimitace hranic (správních, státních – uplatňování moci)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Idiografický popis regionů (tradiční vlastivěda)</a:t>
            </a:r>
          </a:p>
          <a:p>
            <a:pPr marL="0" indent="0">
              <a:buNone/>
            </a:pPr>
            <a:r>
              <a:rPr lang="cs-CZ" dirty="0">
                <a:latin typeface="+mj-lt"/>
                <a:cs typeface="Arial" panose="020B0604020202020204" pitchFamily="34" charset="0"/>
              </a:rPr>
              <a:t> </a:t>
            </a: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  <p:sp>
        <p:nvSpPr>
          <p:cNvPr id="9" name="Nadpis 1"/>
          <p:cNvSpPr txBox="1">
            <a:spLocks/>
          </p:cNvSpPr>
          <p:nvPr/>
        </p:nvSpPr>
        <p:spPr>
          <a:xfrm>
            <a:off x="270635" y="2685894"/>
            <a:ext cx="11714206" cy="110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cs typeface="Arial" panose="020B0604020202020204" pitchFamily="34" charset="0"/>
              </a:rPr>
              <a:t>Region a hranice: </a:t>
            </a:r>
            <a:r>
              <a:rPr 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předmět</a:t>
            </a:r>
            <a:r>
              <a:rPr lang="cs-CZ" sz="3600" b="1" dirty="0">
                <a:cs typeface="Arial" panose="020B0604020202020204" pitchFamily="34" charset="0"/>
              </a:rPr>
              <a:t> zájmu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34778" y="3701041"/>
            <a:ext cx="11714206" cy="2983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j-lt"/>
                <a:cs typeface="Arial" panose="020B0604020202020204" pitchFamily="34" charset="0"/>
              </a:rPr>
              <a:t>Region a hranice = problém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Vymezování a hodnocení regionů a hranic (regionalizace)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Geografická organizace společnosti (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sociogeografické</a:t>
            </a:r>
            <a:r>
              <a:rPr lang="cs-CZ" dirty="0">
                <a:latin typeface="+mj-lt"/>
                <a:cs typeface="Arial" panose="020B0604020202020204" pitchFamily="34" charset="0"/>
              </a:rPr>
              <a:t> regiony)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Explanace regionů a regionálních systémů</a:t>
            </a:r>
          </a:p>
          <a:p>
            <a:r>
              <a:rPr lang="cs-CZ" b="1" dirty="0">
                <a:latin typeface="+mj-lt"/>
                <a:cs typeface="Arial" panose="020B0604020202020204" pitchFamily="34" charset="0"/>
              </a:rPr>
              <a:t>Percepce regionů a hranic</a:t>
            </a:r>
            <a:r>
              <a:rPr lang="cs-CZ" dirty="0">
                <a:latin typeface="+mj-lt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geosociální</a:t>
            </a:r>
            <a:r>
              <a:rPr lang="cs-CZ" dirty="0">
                <a:latin typeface="+mj-lt"/>
                <a:cs typeface="Arial" panose="020B0604020202020204" pitchFamily="34" charset="0"/>
              </a:rPr>
              <a:t> regiony) 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Lokální (mikroregionální) – regionální – státní – 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makroregionální</a:t>
            </a:r>
            <a:r>
              <a:rPr lang="cs-CZ" dirty="0">
                <a:latin typeface="+mj-lt"/>
                <a:cs typeface="Arial" panose="020B0604020202020204" pitchFamily="34" charset="0"/>
              </a:rPr>
              <a:t> (říše)</a:t>
            </a: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4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8533" y="-17715309"/>
            <a:ext cx="34008875" cy="32277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-3860800" y="-2607733"/>
            <a:ext cx="28651200" cy="179154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34778" y="444712"/>
            <a:ext cx="11714206" cy="1101483"/>
          </a:xfrm>
        </p:spPr>
        <p:txBody>
          <a:bodyPr>
            <a:normAutofit/>
          </a:bodyPr>
          <a:lstStyle/>
          <a:p>
            <a:r>
              <a:rPr lang="cs-CZ" sz="3600" b="1" dirty="0">
                <a:cs typeface="Arial" panose="020B0604020202020204" pitchFamily="34" charset="0"/>
              </a:rPr>
              <a:t>Proč se zabývat měnícími se regiony?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234778" y="1620370"/>
            <a:ext cx="11714206" cy="49297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  <a:cs typeface="Arial" panose="020B0604020202020204" pitchFamily="34" charset="0"/>
              </a:rPr>
              <a:t>Měnící se svět = měnící se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časoprostorové a společenské kontexty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Měnící se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vnější rámce i vnitřní podmíněnosti</a:t>
            </a:r>
            <a:r>
              <a:rPr lang="cs-CZ" dirty="0">
                <a:latin typeface="+mj-lt"/>
                <a:cs typeface="Arial" panose="020B0604020202020204" pitchFamily="34" charset="0"/>
              </a:rPr>
              <a:t> (hybné síly) 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socioprostorových</a:t>
            </a:r>
            <a:r>
              <a:rPr lang="cs-CZ" dirty="0">
                <a:latin typeface="+mj-lt"/>
                <a:cs typeface="Arial" panose="020B0604020202020204" pitchFamily="34" charset="0"/>
              </a:rPr>
              <a:t> změn (institucionální, politické, socioekonomické, sociokulturní ad.)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Měnící se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funkce a významy</a:t>
            </a:r>
            <a:r>
              <a:rPr lang="cs-CZ" dirty="0">
                <a:latin typeface="+mj-lt"/>
                <a:cs typeface="Arial" panose="020B0604020202020204" pitchFamily="34" charset="0"/>
              </a:rPr>
              <a:t> hranic a regionů (různých měřítek)</a:t>
            </a:r>
          </a:p>
          <a:p>
            <a:endParaRPr lang="cs-CZ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Výzkumný problém: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Intenzita a dynamika změn / proměn regionů a hranic (+ stabilita)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Existence reliktních HG regionů a HG hranic</a:t>
            </a:r>
          </a:p>
          <a:p>
            <a:r>
              <a:rPr lang="cs-CZ" dirty="0">
                <a:latin typeface="+mj-lt"/>
                <a:cs typeface="Arial" panose="020B0604020202020204" pitchFamily="34" charset="0"/>
              </a:rPr>
              <a:t>Kontinuita a diskontinuita regionálního vývoje</a:t>
            </a:r>
          </a:p>
          <a:p>
            <a:pPr marL="0" indent="0">
              <a:buNone/>
            </a:pPr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9708325" y="0"/>
            <a:ext cx="2625080" cy="1175657"/>
            <a:chOff x="-3" y="-11036"/>
            <a:chExt cx="1837192" cy="822797"/>
          </a:xfrm>
        </p:grpSpPr>
        <p:sp>
          <p:nvSpPr>
            <p:cNvPr id="12" name="Obdélník se zakulacenými rohy na stejné straně 11"/>
            <p:cNvSpPr/>
            <p:nvPr/>
          </p:nvSpPr>
          <p:spPr>
            <a:xfrm rot="10800000">
              <a:off x="-3" y="-11036"/>
              <a:ext cx="1837192" cy="822797"/>
            </a:xfrm>
            <a:prstGeom prst="round2SameRect">
              <a:avLst/>
            </a:prstGeom>
            <a:solidFill>
              <a:srgbClr val="FF898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6" y="95267"/>
              <a:ext cx="1376163" cy="59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86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B85D7E4-EC63-4848-9A31-69F02E09D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D297E2A-411A-4ECC-8E36-28862901A3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B21369D7-F1F9-42AC-B881-66DBDE1142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3" name="Picture 5" descr="2861_001">
            <a:extLst>
              <a:ext uri="{FF2B5EF4-FFF2-40B4-BE49-F238E27FC236}">
                <a16:creationId xmlns:a16="http://schemas.microsoft.com/office/drawing/2014/main" id="{585216C5-07A3-4432-B6D5-D2B31865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260351"/>
            <a:ext cx="463232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Titulní list">
            <a:extLst>
              <a:ext uri="{FF2B5EF4-FFF2-40B4-BE49-F238E27FC236}">
                <a16:creationId xmlns:a16="http://schemas.microsoft.com/office/drawing/2014/main" id="{912DFF64-55FB-4DA3-9A6A-F29EC2E0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228821"/>
            <a:ext cx="432593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042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8CA6AA3-9175-4788-B96F-A24FD7140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7900075-76F3-4092-9DD7-A05BA6854D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1E14DFA-78F9-4FE8-82DE-245F3AD6449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7" name="Picture 5" descr="2861_025">
            <a:extLst>
              <a:ext uri="{FF2B5EF4-FFF2-40B4-BE49-F238E27FC236}">
                <a16:creationId xmlns:a16="http://schemas.microsoft.com/office/drawing/2014/main" id="{C6E6BBEE-8575-41A6-B707-311ECE98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4" y="260351"/>
            <a:ext cx="448468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2861_026">
            <a:extLst>
              <a:ext uri="{FF2B5EF4-FFF2-40B4-BE49-F238E27FC236}">
                <a16:creationId xmlns:a16="http://schemas.microsoft.com/office/drawing/2014/main" id="{A7852200-F00E-42BA-BEB7-B3A12471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06401"/>
            <a:ext cx="451643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17856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TM02900771[[fn=Řez]]</Template>
  <TotalTime>2845</TotalTime>
  <Words>1962</Words>
  <Application>Microsoft Office PowerPoint</Application>
  <PresentationFormat>Širokoúhlá obrazovka</PresentationFormat>
  <Paragraphs>320</Paragraphs>
  <Slides>44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Museo Sans 500</vt:lpstr>
      <vt:lpstr>Wingdings 2</vt:lpstr>
      <vt:lpstr>HDOfficeLightV0</vt:lpstr>
      <vt:lpstr>Prezentace aplikace PowerPoint</vt:lpstr>
      <vt:lpstr>Úvod</vt:lpstr>
      <vt:lpstr>„Měnící se krajiny, regiony a identity“</vt:lpstr>
      <vt:lpstr>Témata: interdisciplinární = mezipředmětová</vt:lpstr>
      <vt:lpstr>Klíčové otázky</vt:lpstr>
      <vt:lpstr>Hranice a regiony: objekt zájmu</vt:lpstr>
      <vt:lpstr>Proč se zabývat měnícími se regiony?</vt:lpstr>
      <vt:lpstr>Prezentace aplikace PowerPoint</vt:lpstr>
      <vt:lpstr>Prezentace aplikace PowerPoint</vt:lpstr>
      <vt:lpstr>Prezentace aplikace PowerPoint</vt:lpstr>
      <vt:lpstr>Prezentace aplikace PowerPoint</vt:lpstr>
      <vt:lpstr>Nová regionální geografie</vt:lpstr>
      <vt:lpstr>Regiony v pojetí „nové“ RG</vt:lpstr>
      <vt:lpstr>Regiony v pojetí „nové“ RG</vt:lpstr>
      <vt:lpstr>Regiony v pojetí „nové“ RG</vt:lpstr>
      <vt:lpstr>Aplikace a podněty NRG</vt:lpstr>
      <vt:lpstr>Prezentace aplikace PowerPoint</vt:lpstr>
      <vt:lpstr>Prezentace aplikace PowerPoint</vt:lpstr>
      <vt:lpstr>Prezentace aplikace PowerPoint</vt:lpstr>
      <vt:lpstr>Prezentace aplikace PowerPoint</vt:lpstr>
      <vt:lpstr>Změna v hustotě zalidnění 1930–1950 (obce)</vt:lpstr>
      <vt:lpstr>Prezentace aplikace PowerPoint</vt:lpstr>
      <vt:lpstr>Územní správa („svazující“)</vt:lpstr>
      <vt:lpstr>Česko-německá etnická hranice</vt:lpstr>
      <vt:lpstr>Percepce diskontinuity</vt:lpstr>
      <vt:lpstr>Aplikace RG poznání</vt:lpstr>
      <vt:lpstr>Historickogeografické regiony</vt:lpstr>
      <vt:lpstr>Problémy identit česko-polského pohraničí</vt:lpstr>
      <vt:lpstr>Závěrečné poznámky</vt:lpstr>
      <vt:lpstr>Závěrečné poznámky</vt:lpstr>
      <vt:lpstr>Děkuji vám za pozornost</vt:lpstr>
      <vt:lpstr>Prezentace aplikace PowerPoint</vt:lpstr>
      <vt:lpstr>Stabilita lokálních elit v obcích Česka (1994–2010)</vt:lpstr>
      <vt:lpstr>Prezentace aplikace PowerPoint</vt:lpstr>
      <vt:lpstr>Hranice</vt:lpstr>
      <vt:lpstr>Historickogeografická hranice</vt:lpstr>
      <vt:lpstr>Prezentace aplikace PowerPoint</vt:lpstr>
      <vt:lpstr>Prezentace aplikace PowerPoint</vt:lpstr>
      <vt:lpstr>Prezentace aplikace PowerPoint</vt:lpstr>
      <vt:lpstr>Prezentace aplikace PowerPoint</vt:lpstr>
      <vt:lpstr>Grafické symboly regionu – měřítkově-hierarchická úroveň</vt:lpstr>
      <vt:lpstr>Prezentace aplikace PowerPoint</vt:lpstr>
      <vt:lpstr>Český ráj v představách</vt:lpstr>
      <vt:lpstr>Cíle a výzkumné úkoly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Míra</dc:creator>
  <cp:lastModifiedBy>ostatni</cp:lastModifiedBy>
  <cp:revision>81</cp:revision>
  <dcterms:created xsi:type="dcterms:W3CDTF">2016-01-13T20:10:21Z</dcterms:created>
  <dcterms:modified xsi:type="dcterms:W3CDTF">2019-10-02T10:45:22Z</dcterms:modified>
</cp:coreProperties>
</file>