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166_0.xml" ContentType="application/vnd.ms-powerpoint.comments+xml"/>
  <Override PartName="/ppt/notesSlides/notesSlide2.xml" ContentType="application/vnd.openxmlformats-officedocument.presentationml.notesSlide+xml"/>
  <Override PartName="/ppt/comments/modernComment_168_F62D588B.xml" ContentType="application/vnd.ms-powerpoint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modernComment_143_717BA601.xml" ContentType="application/vnd.ms-powerpoint.comments+xml"/>
  <Override PartName="/ppt/comments/modernComment_15F_41085A8F.xml" ContentType="application/vnd.ms-powerpoint.comments+xml"/>
  <Override PartName="/ppt/comments/modernComment_150_498632D7.xml" ContentType="application/vnd.ms-powerpoint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modernComment_14C_993CC2D3.xml" ContentType="application/vnd.ms-powerpoint.comments+xml"/>
  <Override PartName="/ppt/comments/modernComment_14D_37D28D6A.xml" ContentType="application/vnd.ms-powerpoint.comment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4"/>
  </p:sldMasterIdLst>
  <p:notesMasterIdLst>
    <p:notesMasterId r:id="rId46"/>
  </p:notesMasterIdLst>
  <p:sldIdLst>
    <p:sldId id="316" r:id="rId5"/>
    <p:sldId id="358" r:id="rId6"/>
    <p:sldId id="360" r:id="rId7"/>
    <p:sldId id="259" r:id="rId8"/>
    <p:sldId id="307" r:id="rId9"/>
    <p:sldId id="308" r:id="rId10"/>
    <p:sldId id="341" r:id="rId11"/>
    <p:sldId id="396" r:id="rId12"/>
    <p:sldId id="323" r:id="rId13"/>
    <p:sldId id="398" r:id="rId14"/>
    <p:sldId id="399" r:id="rId15"/>
    <p:sldId id="351" r:id="rId16"/>
    <p:sldId id="336" r:id="rId17"/>
    <p:sldId id="361" r:id="rId18"/>
    <p:sldId id="278" r:id="rId19"/>
    <p:sldId id="258" r:id="rId20"/>
    <p:sldId id="362" r:id="rId21"/>
    <p:sldId id="280" r:id="rId22"/>
    <p:sldId id="264" r:id="rId23"/>
    <p:sldId id="265" r:id="rId24"/>
    <p:sldId id="281" r:id="rId25"/>
    <p:sldId id="267" r:id="rId26"/>
    <p:sldId id="268" r:id="rId27"/>
    <p:sldId id="282" r:id="rId28"/>
    <p:sldId id="271" r:id="rId29"/>
    <p:sldId id="283" r:id="rId30"/>
    <p:sldId id="273" r:id="rId31"/>
    <p:sldId id="284" r:id="rId32"/>
    <p:sldId id="285" r:id="rId33"/>
    <p:sldId id="275" r:id="rId34"/>
    <p:sldId id="276" r:id="rId35"/>
    <p:sldId id="355" r:id="rId36"/>
    <p:sldId id="327" r:id="rId37"/>
    <p:sldId id="354" r:id="rId38"/>
    <p:sldId id="397" r:id="rId39"/>
    <p:sldId id="332" r:id="rId40"/>
    <p:sldId id="333" r:id="rId41"/>
    <p:sldId id="335" r:id="rId42"/>
    <p:sldId id="329" r:id="rId43"/>
    <p:sldId id="330" r:id="rId44"/>
    <p:sldId id="300" r:id="rId4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6508407-C0AD-78F2-3A3F-61878BDE93AD}" name="Bureš Vladimír" initials="BV" userId="S::buresvl1@uhk.cz::a799502e-1234-4ada-9142-d66ac337cf97" providerId="AD"/>
  <p188:author id="{6047833B-C1BB-C1A3-56AA-F05C5B82E999}" name="Klímová Blanka" initials="KB" userId="S::klimobl1@uhk.cz::7872e889-79f5-428f-a07f-6607ee3c0ad3" providerId="AD"/>
  <p188:author id="{23F60949-0D47-6614-A11A-F00D44DEE101}" name="Marešová Petra" initials="MP" userId="S::psvlasp1@uhk.cz::6d1f052e-3d11-4299-b2b6-18cadf5d1116" providerId="AD"/>
  <p188:author id="{15247F64-37B1-A156-C963-F84EF9C2569E}" name=" " initials="" userId=" " providerId="None"/>
  <p188:author id="{FF449878-B78E-9B2A-804C-0454738BB532}" name="Mačí Jan" initials="MJ" userId="S::macija1@uhk.cz::bbc7c556-888b-498a-a6b1-724168d0435c" providerId="AD"/>
  <p188:author id="{AFADE9B9-09F5-9FAB-498C-C5D73E010FD8}" name="Petružálek Jan" initials="JP" userId="S::petruja2@uhk.cz::de9e6235-fad5-413d-a373-ec820ea70835" providerId="AD"/>
  <p188:author id="{3C2451F4-6A18-FB72-1728-BCDA5BD41FC3}" name="Petra Marešová" initials="" userId="S::maresova@betthera.com::3835c50a-7784-4b3b-816d-f4d043bb6e7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F0F9"/>
    <a:srgbClr val="CBDF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AB6B75-74C7-9FB0-2BC9-6D10D556A487}" v="770" dt="2025-12-08T12:38:20.2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řední sty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Střední styl 3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řední sty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7B26C5-4107-4FEC-AEDC-1716B250A1EF}" styleName="Světlý sty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82" autoAdjust="0"/>
    <p:restoredTop sz="92462" autoAdjust="0"/>
  </p:normalViewPr>
  <p:slideViewPr>
    <p:cSldViewPr snapToGrid="0">
      <p:cViewPr varScale="1">
        <p:scale>
          <a:sx n="58" d="100"/>
          <a:sy n="58" d="100"/>
        </p:scale>
        <p:origin x="102" y="80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9" d="100"/>
          <a:sy n="119" d="100"/>
        </p:scale>
        <p:origin x="498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omments/modernComment_143_717BA60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A4A84E8-16A1-4734-A331-171085525E60}" authorId="{15247F64-37B1-A156-C963-F84EF9C2569E}" created="2025-11-05T16:10:35.810">
    <pc:sldMkLst xmlns:pc="http://schemas.microsoft.com/office/powerpoint/2013/main/command">
      <pc:docMk/>
      <pc:sldMk cId="1903928833" sldId="323"/>
    </pc:sldMkLst>
    <p188:txBody>
      <a:bodyPr/>
      <a:lstStyle/>
      <a:p>
        <a:r>
          <a:rPr lang="cs-CZ"/>
          <a:t>´přidat roky 2024 a 2025</a:t>
        </a:r>
      </a:p>
    </p188:txBody>
  </p188:cm>
</p188:cmLst>
</file>

<file path=ppt/comments/modernComment_14C_993CC2D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8AE7C33-D07E-410C-AF32-7E71AF403704}" authorId="{3C2451F4-6A18-FB72-1728-BCDA5BD41FC3}" created="2025-05-26T09:45:24.082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570896083" sldId="332"/>
      <ac:spMk id="2" creationId="{885B5268-FA03-03E3-2C0F-D27913277482}"/>
      <ac:txMk cp="14" len="136">
        <ac:context len="832" hash="2079642082"/>
      </ac:txMk>
    </ac:txMkLst>
    <p188:pos x="10421841" y="254547"/>
    <p188:replyLst>
      <p188:reply id="{3ACAAD77-8A43-4BF1-8902-680F3358D711}" authorId="{AFADE9B9-09F5-9FAB-498C-C5D73E010FD8}" created="2025-05-26T18:04:12.317">
        <p188:txBody>
          <a:bodyPr/>
          <a:lstStyle/>
          <a:p>
            <a:r>
              <a:rPr lang="cs-CZ"/>
              <a:t>Ty velká písmena tam jsou schválně?</a:t>
            </a:r>
          </a:p>
        </p188:txBody>
      </p188:reply>
    </p188:replyLst>
    <p188:txBody>
      <a:bodyPr/>
      <a:lstStyle/>
      <a:p>
        <a:r>
          <a:rPr lang="cs-CZ"/>
          <a:t>Dodáno kontrola formátu prosím</a:t>
        </a:r>
      </a:p>
    </p188:txBody>
  </p188:cm>
</p188:cmLst>
</file>

<file path=ppt/comments/modernComment_14D_37D28D6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34DF6C4-A740-4BB7-BA4B-B89D14DD5631}" authorId="{AFADE9B9-09F5-9FAB-498C-C5D73E010FD8}" created="2025-05-26T18:04:55.816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936545642" sldId="333"/>
      <ac:graphicFrameMk id="4" creationId="{692E38CD-104E-4153-744A-29E20D06A7FB}"/>
      <ac:tblMk/>
      <ac:tcMk rowId="2671108911" colId="2029042697"/>
      <ac:txMk cp="0" len="2">
        <ac:context len="3" hash="56344"/>
      </ac:txMk>
    </ac:txMkLst>
    <p188:pos x="3857625" y="2922271"/>
    <p188:txBody>
      <a:bodyPr/>
      <a:lstStyle/>
      <a:p>
        <a:r>
          <a:rPr lang="cs-CZ"/>
          <a:t>Nevím, zda ta změna barvy písma je na schvál</a:t>
        </a:r>
      </a:p>
    </p188:txBody>
  </p188:cm>
</p188:cmLst>
</file>

<file path=ppt/comments/modernComment_150_498632D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9D773A9-65C9-4185-9C2E-51179D951C81}" authorId="{15247F64-37B1-A156-C963-F84EF9C2569E}" created="2025-11-05T16:11:36.009">
    <pc:sldMkLst xmlns:pc="http://schemas.microsoft.com/office/powerpoint/2013/main/command">
      <pc:docMk/>
      <pc:sldMk cId="1233531607" sldId="336"/>
    </pc:sldMkLst>
    <p188:txBody>
      <a:bodyPr/>
      <a:lstStyle/>
      <a:p>
        <a:r>
          <a:rPr lang="cs-CZ"/>
          <a:t>rok 2025</a:t>
        </a:r>
      </a:p>
    </p188:txBody>
  </p188:cm>
</p188:cmLst>
</file>

<file path=ppt/comments/modernComment_15F_41085A8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FDAC220-3131-4F2A-885B-7DEB291C28E8}" authorId="{15247F64-37B1-A156-C963-F84EF9C2569E}" created="2025-11-05T16:11:25.521">
    <pc:sldMkLst xmlns:pc="http://schemas.microsoft.com/office/powerpoint/2013/main/command">
      <pc:docMk/>
      <pc:sldMk cId="1091066511" sldId="351"/>
    </pc:sldMkLst>
    <p188:txBody>
      <a:bodyPr/>
      <a:lstStyle/>
      <a:p>
        <a:r>
          <a:rPr lang="cs-CZ"/>
          <a:t>přidat roky 2024, 2025</a:t>
        </a:r>
      </a:p>
    </p188:txBody>
  </p188:cm>
</p188:cmLst>
</file>

<file path=ppt/comments/modernComment_166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FCDF904-188B-4364-B247-D97F466A565A}" authorId="{15247F64-37B1-A156-C963-F84EF9C2569E}" created="2025-11-05T16:10:06.643">
    <pc:sldMkLst xmlns:pc="http://schemas.microsoft.com/office/powerpoint/2013/main/command">
      <pc:docMk/>
      <pc:sldMk cId="0" sldId="358"/>
    </pc:sldMkLst>
    <p188:txBody>
      <a:bodyPr/>
      <a:lstStyle/>
      <a:p>
        <a:r>
          <a:rPr lang="cs-CZ"/>
          <a:t>grafika</a:t>
        </a:r>
      </a:p>
    </p188:txBody>
  </p188:cm>
</p188:cmLst>
</file>

<file path=ppt/comments/modernComment_168_F62D588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DDCD090-8742-4DE2-A7DC-41D8692634CB}" authorId="{15247F64-37B1-A156-C963-F84EF9C2569E}" created="2025-11-05T16:09:53.760">
    <pc:sldMkLst xmlns:pc="http://schemas.microsoft.com/office/powerpoint/2013/main/command">
      <pc:docMk/>
      <pc:sldMk cId="4130166923" sldId="360"/>
    </pc:sldMkLst>
    <p188:txBody>
      <a:bodyPr/>
      <a:lstStyle/>
      <a:p>
        <a:r>
          <a:rPr lang="cs-CZ"/>
          <a:t>Zde to chce rozdělit a udělat hezky graficky, UHK a jeden další FIM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BA5361-5A24-4F45-A901-D9A8C96E6669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98723CB7-9B07-4A00-BCD3-0EFBD622B2F5}">
      <dgm:prSet phldrT="[Text]" custT="1"/>
      <dgm:spPr>
        <a:solidFill>
          <a:srgbClr val="00B0F0"/>
        </a:solidFill>
      </dgm:spPr>
      <dgm:t>
        <a:bodyPr/>
        <a:lstStyle/>
        <a:p>
          <a:r>
            <a:rPr lang="cs-CZ" sz="1400" b="1" dirty="0"/>
            <a:t>FACULTY MANAGEMENT</a:t>
          </a:r>
        </a:p>
      </dgm:t>
    </dgm:pt>
    <dgm:pt modelId="{15A77746-88FC-4E47-84DD-4145F22AABB9}" type="parTrans" cxnId="{593F8C72-B1EC-4725-8D93-113EEE05108C}">
      <dgm:prSet/>
      <dgm:spPr/>
      <dgm:t>
        <a:bodyPr/>
        <a:lstStyle/>
        <a:p>
          <a:endParaRPr lang="cs-CZ" sz="1200" b="1"/>
        </a:p>
      </dgm:t>
    </dgm:pt>
    <dgm:pt modelId="{F114A37E-FB15-4F48-8452-7DDAE4E6AF2A}" type="sibTrans" cxnId="{593F8C72-B1EC-4725-8D93-113EEE05108C}">
      <dgm:prSet/>
      <dgm:spPr/>
      <dgm:t>
        <a:bodyPr/>
        <a:lstStyle/>
        <a:p>
          <a:endParaRPr lang="cs-CZ" sz="1200" b="1"/>
        </a:p>
      </dgm:t>
    </dgm:pt>
    <dgm:pt modelId="{8EE5E084-E3AF-46C9-B8BD-1F4C92F461AE}">
      <dgm:prSet phldrT="[Text]" custT="1"/>
      <dgm:spPr>
        <a:solidFill>
          <a:schemeClr val="tx1"/>
        </a:solidFill>
      </dgm:spPr>
      <dgm:t>
        <a:bodyPr/>
        <a:lstStyle/>
        <a:p>
          <a:r>
            <a:rPr lang="cs-CZ" sz="1200" b="1" dirty="0">
              <a:latin typeface="Comenia Sans" panose="02000503080000020004" pitchFamily="50" charset="-18"/>
            </a:rPr>
            <a:t>Department</a:t>
          </a:r>
          <a:br>
            <a:rPr lang="cs-CZ" sz="1200" b="1" dirty="0">
              <a:latin typeface="Comenia Sans" panose="02000503080000020004" pitchFamily="50" charset="-18"/>
            </a:rPr>
          </a:br>
          <a:r>
            <a:rPr lang="cs-CZ" sz="1200" b="1" dirty="0">
              <a:latin typeface="Comenia Sans" panose="02000503080000020004" pitchFamily="50" charset="-18"/>
            </a:rPr>
            <a:t>of </a:t>
          </a:r>
          <a:r>
            <a:rPr lang="cs-CZ" sz="1200" b="1" dirty="0" err="1">
              <a:latin typeface="Comenia Sans" panose="02000503080000020004" pitchFamily="50" charset="-18"/>
            </a:rPr>
            <a:t>Applied</a:t>
          </a:r>
          <a:r>
            <a:rPr lang="cs-CZ" sz="1200" b="1" dirty="0">
              <a:latin typeface="Comenia Sans" panose="02000503080000020004" pitchFamily="50" charset="-18"/>
            </a:rPr>
            <a:t> </a:t>
          </a:r>
          <a:r>
            <a:rPr lang="cs-CZ" sz="1200" b="1" dirty="0" err="1">
              <a:latin typeface="Comenia Sans" panose="02000503080000020004" pitchFamily="50" charset="-18"/>
            </a:rPr>
            <a:t>Linguistics</a:t>
          </a:r>
          <a:endParaRPr lang="cs-CZ" sz="1200" b="1" dirty="0"/>
        </a:p>
      </dgm:t>
    </dgm:pt>
    <dgm:pt modelId="{30D22EED-50CC-4103-83EA-CA02430460E3}" type="sibTrans" cxnId="{BF58894D-3831-43E5-BDDA-278C2DAFE71D}">
      <dgm:prSet/>
      <dgm:spPr/>
      <dgm:t>
        <a:bodyPr/>
        <a:lstStyle/>
        <a:p>
          <a:endParaRPr lang="cs-CZ" sz="1200" b="1"/>
        </a:p>
      </dgm:t>
    </dgm:pt>
    <dgm:pt modelId="{638BE2CC-3D3D-4090-8463-3EF453FD3A7E}" type="parTrans" cxnId="{BF58894D-3831-43E5-BDDA-278C2DAFE71D}">
      <dgm:prSet custT="1"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cs-CZ" sz="200" b="1"/>
        </a:p>
      </dgm:t>
    </dgm:pt>
    <dgm:pt modelId="{D67CEA5C-F86F-475B-A701-DEB9DB3528F9}">
      <dgm:prSet phldrT="[Text]" custT="1"/>
      <dgm:spPr>
        <a:solidFill>
          <a:schemeClr val="tx1"/>
        </a:solidFill>
      </dgm:spPr>
      <dgm:t>
        <a:bodyPr/>
        <a:lstStyle/>
        <a:p>
          <a:r>
            <a:rPr lang="cs-CZ" sz="1200" b="1" dirty="0">
              <a:latin typeface="Comenia Sans" panose="02000503080000020004" pitchFamily="50" charset="-18"/>
            </a:rPr>
            <a:t>Department </a:t>
          </a:r>
          <a:br>
            <a:rPr lang="cs-CZ" sz="1200" b="1" dirty="0">
              <a:latin typeface="Comenia Sans" panose="02000503080000020004" pitchFamily="50" charset="-18"/>
            </a:rPr>
          </a:br>
          <a:r>
            <a:rPr lang="cs-CZ" sz="1200" b="1" dirty="0">
              <a:latin typeface="Comenia Sans" panose="02000503080000020004" pitchFamily="50" charset="-18"/>
            </a:rPr>
            <a:t>of </a:t>
          </a:r>
          <a:r>
            <a:rPr lang="cs-CZ" sz="1200" b="1" dirty="0" err="1">
              <a:latin typeface="Comenia Sans" panose="02000503080000020004" pitchFamily="50" charset="-18"/>
            </a:rPr>
            <a:t>Economics</a:t>
          </a:r>
          <a:endParaRPr lang="cs-CZ" sz="1200" b="1" dirty="0"/>
        </a:p>
      </dgm:t>
    </dgm:pt>
    <dgm:pt modelId="{C205E3F9-0819-44FE-9C38-0676B153F644}" type="sibTrans" cxnId="{CD9C88FA-7306-4F3C-9432-222EAAE20266}">
      <dgm:prSet/>
      <dgm:spPr/>
      <dgm:t>
        <a:bodyPr/>
        <a:lstStyle/>
        <a:p>
          <a:endParaRPr lang="cs-CZ" sz="1200" b="1"/>
        </a:p>
      </dgm:t>
    </dgm:pt>
    <dgm:pt modelId="{D371D74A-A8FB-4F25-9892-B074DD9AC1F4}" type="parTrans" cxnId="{CD9C88FA-7306-4F3C-9432-222EAAE20266}">
      <dgm:prSet custT="1"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cs-CZ" sz="200" b="1"/>
        </a:p>
      </dgm:t>
    </dgm:pt>
    <dgm:pt modelId="{895D8086-4948-4E5B-A5BF-3140F6958023}">
      <dgm:prSet phldrT="[Text]" custT="1"/>
      <dgm:spPr>
        <a:solidFill>
          <a:schemeClr val="tx1"/>
        </a:solidFill>
      </dgm:spPr>
      <dgm:t>
        <a:bodyPr/>
        <a:lstStyle/>
        <a:p>
          <a:r>
            <a:rPr lang="cs-CZ" sz="1200" b="1" dirty="0">
              <a:latin typeface="Comenia Sans" panose="02000503080000020004" pitchFamily="50" charset="-18"/>
            </a:rPr>
            <a:t>Department </a:t>
          </a:r>
          <a:br>
            <a:rPr lang="cs-CZ" sz="1200" b="1" dirty="0">
              <a:latin typeface="Comenia Sans" panose="02000503080000020004" pitchFamily="50" charset="-18"/>
            </a:rPr>
          </a:br>
          <a:r>
            <a:rPr lang="cs-CZ" sz="1200" b="1" dirty="0">
              <a:latin typeface="Comenia Sans" panose="02000503080000020004" pitchFamily="50" charset="-18"/>
            </a:rPr>
            <a:t>of </a:t>
          </a:r>
          <a:r>
            <a:rPr lang="cs-CZ" sz="1200" b="1" dirty="0" err="1">
              <a:latin typeface="Comenia Sans" panose="02000503080000020004" pitchFamily="50" charset="-18"/>
            </a:rPr>
            <a:t>Information</a:t>
          </a:r>
          <a:r>
            <a:rPr lang="cs-CZ" sz="1200" b="1" dirty="0">
              <a:latin typeface="Comenia Sans" panose="02000503080000020004" pitchFamily="50" charset="-18"/>
            </a:rPr>
            <a:t> Technologies</a:t>
          </a:r>
          <a:endParaRPr lang="cs-CZ" sz="1200" b="1" dirty="0"/>
        </a:p>
      </dgm:t>
    </dgm:pt>
    <dgm:pt modelId="{E386926A-FD40-4B3E-922E-E447EFD6B38D}" type="sibTrans" cxnId="{6E55AD25-4496-4A87-B96A-FC5D9B28AF79}">
      <dgm:prSet/>
      <dgm:spPr/>
      <dgm:t>
        <a:bodyPr/>
        <a:lstStyle/>
        <a:p>
          <a:endParaRPr lang="cs-CZ" sz="1200" b="1"/>
        </a:p>
      </dgm:t>
    </dgm:pt>
    <dgm:pt modelId="{E3885487-B77A-462F-95F7-631B0601888E}" type="parTrans" cxnId="{6E55AD25-4496-4A87-B96A-FC5D9B28AF79}">
      <dgm:prSet custT="1"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cs-CZ" sz="200" b="1"/>
        </a:p>
      </dgm:t>
    </dgm:pt>
    <dgm:pt modelId="{011C25E9-186C-43BD-992A-CD703D967A93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1200" b="1" dirty="0">
              <a:latin typeface="Comenia Sans" panose="02000503080000020004" pitchFamily="50" charset="-18"/>
            </a:rPr>
            <a:t>Department </a:t>
          </a:r>
          <a:br>
            <a:rPr lang="cs-CZ" sz="1200" b="1" dirty="0">
              <a:latin typeface="Comenia Sans" panose="02000503080000020004" pitchFamily="50" charset="-18"/>
            </a:rPr>
          </a:br>
          <a:r>
            <a:rPr lang="en-US" sz="1200" b="1" dirty="0">
              <a:latin typeface="Comenia Sans" panose="02000503080000020004" pitchFamily="50" charset="-18"/>
            </a:rPr>
            <a:t>of Informatics </a:t>
          </a:r>
          <a:br>
            <a:rPr lang="cs-CZ" sz="1200" b="1" dirty="0">
              <a:latin typeface="Comenia Sans" panose="02000503080000020004" pitchFamily="50" charset="-18"/>
            </a:rPr>
          </a:br>
          <a:r>
            <a:rPr lang="en-US" sz="1200" b="1" dirty="0">
              <a:latin typeface="Comenia Sans" panose="02000503080000020004" pitchFamily="50" charset="-18"/>
            </a:rPr>
            <a:t>and</a:t>
          </a:r>
          <a:r>
            <a:rPr lang="cs-CZ" sz="1200" b="1" dirty="0">
              <a:latin typeface="Comenia Sans" panose="02000503080000020004" pitchFamily="50" charset="-18"/>
            </a:rPr>
            <a:t> </a:t>
          </a:r>
          <a:r>
            <a:rPr lang="en-US" sz="1200" b="1" dirty="0">
              <a:latin typeface="Comenia Sans" panose="02000503080000020004" pitchFamily="50" charset="-18"/>
            </a:rPr>
            <a:t>Quantitative Methods</a:t>
          </a:r>
          <a:endParaRPr lang="cs-CZ" sz="1200" b="1" dirty="0"/>
        </a:p>
      </dgm:t>
    </dgm:pt>
    <dgm:pt modelId="{7431621F-0252-40CC-A696-64089F247E0E}" type="sibTrans" cxnId="{07756CB8-3BB8-4B88-A367-337A2CF86317}">
      <dgm:prSet/>
      <dgm:spPr/>
      <dgm:t>
        <a:bodyPr/>
        <a:lstStyle/>
        <a:p>
          <a:endParaRPr lang="cs-CZ" sz="1200" b="1"/>
        </a:p>
      </dgm:t>
    </dgm:pt>
    <dgm:pt modelId="{9BF6EC5D-5830-40A4-860A-D842A3FCDF6F}" type="parTrans" cxnId="{07756CB8-3BB8-4B88-A367-337A2CF86317}">
      <dgm:prSet custT="1"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cs-CZ" sz="200" b="1"/>
        </a:p>
      </dgm:t>
    </dgm:pt>
    <dgm:pt modelId="{083E9594-7AC7-49BE-85A6-2881CC1CCCB9}">
      <dgm:prSet phldrT="[Text]" custT="1"/>
      <dgm:spPr>
        <a:solidFill>
          <a:schemeClr val="tx1"/>
        </a:solidFill>
      </dgm:spPr>
      <dgm:t>
        <a:bodyPr/>
        <a:lstStyle/>
        <a:p>
          <a:r>
            <a:rPr lang="cs-CZ" sz="1200" b="1" dirty="0">
              <a:latin typeface="Comenia Sans" panose="02000503080000020004" pitchFamily="50" charset="-18"/>
            </a:rPr>
            <a:t>Department </a:t>
          </a:r>
          <a:br>
            <a:rPr lang="cs-CZ" sz="1200" b="1" dirty="0">
              <a:latin typeface="Comenia Sans" panose="02000503080000020004" pitchFamily="50" charset="-18"/>
            </a:rPr>
          </a:br>
          <a:r>
            <a:rPr lang="cs-CZ" sz="1200" b="1" dirty="0">
              <a:latin typeface="Comenia Sans" panose="02000503080000020004" pitchFamily="50" charset="-18"/>
            </a:rPr>
            <a:t>of Management</a:t>
          </a:r>
          <a:endParaRPr lang="cs-CZ" sz="1200" b="1" dirty="0"/>
        </a:p>
      </dgm:t>
    </dgm:pt>
    <dgm:pt modelId="{1BD99625-62DF-43C5-B814-50E553F04A97}" type="sibTrans" cxnId="{F6016F49-6A96-4A2D-A9A1-2AAE951A2BD6}">
      <dgm:prSet/>
      <dgm:spPr/>
      <dgm:t>
        <a:bodyPr/>
        <a:lstStyle/>
        <a:p>
          <a:endParaRPr lang="cs-CZ" sz="1200" b="1"/>
        </a:p>
      </dgm:t>
    </dgm:pt>
    <dgm:pt modelId="{6BC1EEC6-1CEB-4A2F-9344-39CF188B8B86}" type="parTrans" cxnId="{F6016F49-6A96-4A2D-A9A1-2AAE951A2BD6}">
      <dgm:prSet custT="1"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cs-CZ" sz="200" b="1"/>
        </a:p>
      </dgm:t>
    </dgm:pt>
    <dgm:pt modelId="{EE0177F9-1312-4234-B702-2CEB8B3C978F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1200" b="1" dirty="0">
              <a:latin typeface="Comenia Sans" panose="02000503080000020004" pitchFamily="50" charset="-18"/>
            </a:rPr>
            <a:t>Department </a:t>
          </a:r>
          <a:br>
            <a:rPr lang="cs-CZ" sz="1200" b="1" dirty="0">
              <a:latin typeface="Comenia Sans" panose="02000503080000020004" pitchFamily="50" charset="-18"/>
            </a:rPr>
          </a:br>
          <a:r>
            <a:rPr lang="en-US" sz="1200" b="1" dirty="0">
              <a:latin typeface="Comenia Sans" panose="02000503080000020004" pitchFamily="50" charset="-18"/>
            </a:rPr>
            <a:t>of </a:t>
          </a:r>
          <a:r>
            <a:rPr lang="en-US" sz="1200" b="1" dirty="0" err="1">
              <a:latin typeface="Comenia Sans" panose="02000503080000020004" pitchFamily="50" charset="-18"/>
            </a:rPr>
            <a:t>Recreology</a:t>
          </a:r>
          <a:r>
            <a:rPr lang="en-US" sz="1200" b="1" dirty="0">
              <a:latin typeface="Comenia Sans" panose="02000503080000020004" pitchFamily="50" charset="-18"/>
            </a:rPr>
            <a:t> and Tourism</a:t>
          </a:r>
          <a:endParaRPr lang="cs-CZ" sz="1200" b="1" dirty="0"/>
        </a:p>
      </dgm:t>
    </dgm:pt>
    <dgm:pt modelId="{6CF0F3EE-636D-40EA-81B1-017C44E04BA3}" type="sibTrans" cxnId="{57E36FE0-582A-47BB-89ED-E9469EFA5875}">
      <dgm:prSet/>
      <dgm:spPr/>
      <dgm:t>
        <a:bodyPr/>
        <a:lstStyle/>
        <a:p>
          <a:endParaRPr lang="cs-CZ" sz="1200" b="1"/>
        </a:p>
      </dgm:t>
    </dgm:pt>
    <dgm:pt modelId="{772971BD-F6E3-42F5-BD0A-6D1D8794AA86}" type="parTrans" cxnId="{57E36FE0-582A-47BB-89ED-E9469EFA5875}">
      <dgm:prSet custT="1"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cs-CZ" sz="200" b="1"/>
        </a:p>
      </dgm:t>
    </dgm:pt>
    <dgm:pt modelId="{C06BBA39-03B9-46C9-8165-1D47C70E952E}">
      <dgm:prSet phldrT="[Text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cs-CZ" sz="1200" b="1" dirty="0"/>
            <a:t>Center </a:t>
          </a:r>
          <a:r>
            <a:rPr lang="cs-CZ" sz="1200" b="1" dirty="0" err="1"/>
            <a:t>for</a:t>
          </a:r>
          <a:r>
            <a:rPr lang="cs-CZ" sz="1200" b="1" dirty="0"/>
            <a:t> </a:t>
          </a:r>
          <a:r>
            <a:rPr lang="cs-CZ" sz="1200" b="1" dirty="0" err="1"/>
            <a:t>Academic-Industrial</a:t>
          </a:r>
          <a:r>
            <a:rPr lang="cs-CZ" sz="1200" b="1" dirty="0"/>
            <a:t> </a:t>
          </a:r>
          <a:r>
            <a:rPr lang="cs-CZ" sz="1200" b="1" dirty="0" err="1"/>
            <a:t>Cooperation</a:t>
          </a:r>
          <a:endParaRPr lang="cs-CZ" sz="1200" b="1" dirty="0"/>
        </a:p>
      </dgm:t>
    </dgm:pt>
    <dgm:pt modelId="{3479C985-6B53-4E43-A390-3C0969A65800}" type="parTrans" cxnId="{BA7373F4-BF62-4E8F-BC99-8903CCAA225C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cs-CZ"/>
        </a:p>
      </dgm:t>
    </dgm:pt>
    <dgm:pt modelId="{FD3419CE-1675-40B4-913D-38D726EB3532}" type="sibTrans" cxnId="{BA7373F4-BF62-4E8F-BC99-8903CCAA225C}">
      <dgm:prSet/>
      <dgm:spPr/>
      <dgm:t>
        <a:bodyPr/>
        <a:lstStyle/>
        <a:p>
          <a:endParaRPr lang="cs-CZ"/>
        </a:p>
      </dgm:t>
    </dgm:pt>
    <dgm:pt modelId="{7914919A-662F-42F5-8DB5-9E3EF8CE6D5B}">
      <dgm:prSet phldrT="[Text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200" b="1" dirty="0"/>
            <a:t>Center for Basic </a:t>
          </a:r>
          <a:br>
            <a:rPr lang="cs-CZ" sz="1200" b="1" dirty="0"/>
          </a:br>
          <a:r>
            <a:rPr lang="en-US" sz="1200" b="1" dirty="0"/>
            <a:t>and Applied Research</a:t>
          </a:r>
          <a:endParaRPr lang="cs-CZ" sz="1200" b="1" dirty="0"/>
        </a:p>
      </dgm:t>
    </dgm:pt>
    <dgm:pt modelId="{FD15DD4B-C922-49CA-9C80-ABD2212EF479}" type="parTrans" cxnId="{A5F7CC0D-169A-49B0-94B5-066A797083EE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cs-CZ"/>
        </a:p>
      </dgm:t>
    </dgm:pt>
    <dgm:pt modelId="{64229CB3-860E-482F-88F1-746EADBCD638}" type="sibTrans" cxnId="{A5F7CC0D-169A-49B0-94B5-066A797083EE}">
      <dgm:prSet/>
      <dgm:spPr/>
      <dgm:t>
        <a:bodyPr/>
        <a:lstStyle/>
        <a:p>
          <a:endParaRPr lang="cs-CZ"/>
        </a:p>
      </dgm:t>
    </dgm:pt>
    <dgm:pt modelId="{65363D37-AD08-473B-91C0-A12AD769C25F}">
      <dgm:prSet phldrT="[Text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200" b="1" dirty="0"/>
            <a:t>Institute</a:t>
          </a:r>
          <a:r>
            <a:rPr lang="cs-CZ" sz="1200" b="1" dirty="0"/>
            <a:t> </a:t>
          </a:r>
          <a:r>
            <a:rPr lang="en-US" sz="1200" b="1" dirty="0"/>
            <a:t>of Further Education</a:t>
          </a:r>
          <a:r>
            <a:rPr lang="cs-CZ" sz="1200" b="1" dirty="0"/>
            <a:t> </a:t>
          </a:r>
          <a:r>
            <a:rPr lang="en-US" sz="1200" b="1" dirty="0"/>
            <a:t>(I</a:t>
          </a:r>
          <a:r>
            <a:rPr lang="cs-CZ" sz="1200" b="1" dirty="0"/>
            <a:t>FE</a:t>
          </a:r>
          <a:r>
            <a:rPr lang="en-US" sz="1200" b="1" dirty="0"/>
            <a:t> FI</a:t>
          </a:r>
          <a:r>
            <a:rPr lang="cs-CZ" sz="1200" b="1" dirty="0"/>
            <a:t>M)</a:t>
          </a:r>
        </a:p>
      </dgm:t>
    </dgm:pt>
    <dgm:pt modelId="{D69BB72F-DB78-43F6-B3E3-3D331BCBFA40}" type="parTrans" cxnId="{F7601F62-2BCC-47B3-9D82-036CC11BC4C3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cs-CZ"/>
        </a:p>
      </dgm:t>
    </dgm:pt>
    <dgm:pt modelId="{06F0689A-0E94-43A9-9E32-826FF93579F6}" type="sibTrans" cxnId="{F7601F62-2BCC-47B3-9D82-036CC11BC4C3}">
      <dgm:prSet/>
      <dgm:spPr/>
      <dgm:t>
        <a:bodyPr/>
        <a:lstStyle/>
        <a:p>
          <a:endParaRPr lang="cs-CZ"/>
        </a:p>
      </dgm:t>
    </dgm:pt>
    <dgm:pt modelId="{D987BA4F-8C26-40F4-A515-5A1F736CD04A}">
      <dgm:prSet phldrT="[Text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cs-CZ" sz="1200" b="1" dirty="0"/>
            <a:t>Institute of </a:t>
          </a:r>
          <a:r>
            <a:rPr lang="cs-CZ" sz="1200" b="1" dirty="0" err="1"/>
            <a:t>Modern</a:t>
          </a:r>
          <a:r>
            <a:rPr lang="cs-CZ" sz="1200" b="1" dirty="0"/>
            <a:t> </a:t>
          </a:r>
          <a:r>
            <a:rPr lang="cs-CZ" sz="1200" b="1" dirty="0" err="1"/>
            <a:t>Information</a:t>
          </a:r>
          <a:r>
            <a:rPr lang="cs-CZ" sz="1200" b="1" dirty="0"/>
            <a:t> Technologies</a:t>
          </a:r>
        </a:p>
      </dgm:t>
    </dgm:pt>
    <dgm:pt modelId="{0C295C53-614F-44BC-919B-29E4B626CA3D}" type="parTrans" cxnId="{3DD8E24D-8B14-40B3-8FC6-3B388D340A8E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cs-CZ"/>
        </a:p>
      </dgm:t>
    </dgm:pt>
    <dgm:pt modelId="{BB2FCE69-DA2E-4412-9640-03EFD1D52578}" type="sibTrans" cxnId="{3DD8E24D-8B14-40B3-8FC6-3B388D340A8E}">
      <dgm:prSet/>
      <dgm:spPr/>
      <dgm:t>
        <a:bodyPr/>
        <a:lstStyle/>
        <a:p>
          <a:endParaRPr lang="cs-CZ"/>
        </a:p>
      </dgm:t>
    </dgm:pt>
    <dgm:pt modelId="{84AF25B5-C96B-492A-9A1A-C81FA0BF2881}" type="pres">
      <dgm:prSet presAssocID="{8ABA5361-5A24-4F45-A901-D9A8C96E6669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DEC435B-82A4-462A-89E0-3AB6A038FA29}" type="pres">
      <dgm:prSet presAssocID="{98723CB7-9B07-4A00-BCD3-0EFBD622B2F5}" presName="centerShape" presStyleLbl="node0" presStyleIdx="0" presStyleCnt="1" custScaleX="188745" custScaleY="188745"/>
      <dgm:spPr/>
    </dgm:pt>
    <dgm:pt modelId="{418BB195-A1B3-481A-8BF1-11E313F4D376}" type="pres">
      <dgm:prSet presAssocID="{638BE2CC-3D3D-4090-8463-3EF453FD3A7E}" presName="Name9" presStyleLbl="parChTrans1D2" presStyleIdx="0" presStyleCnt="10"/>
      <dgm:spPr/>
    </dgm:pt>
    <dgm:pt modelId="{C5DA0BDE-0D33-45C7-8BC1-5222D0C72469}" type="pres">
      <dgm:prSet presAssocID="{638BE2CC-3D3D-4090-8463-3EF453FD3A7E}" presName="connTx" presStyleLbl="parChTrans1D2" presStyleIdx="0" presStyleCnt="10"/>
      <dgm:spPr/>
    </dgm:pt>
    <dgm:pt modelId="{B93BED96-89BD-400F-A11B-8CFAB8D69F39}" type="pres">
      <dgm:prSet presAssocID="{8EE5E084-E3AF-46C9-B8BD-1F4C92F461AE}" presName="node" presStyleLbl="node1" presStyleIdx="0" presStyleCnt="10" custScaleX="136818" custScaleY="136818">
        <dgm:presLayoutVars>
          <dgm:bulletEnabled val="1"/>
        </dgm:presLayoutVars>
      </dgm:prSet>
      <dgm:spPr>
        <a:prstGeom prst="flowChartConnector">
          <a:avLst/>
        </a:prstGeom>
      </dgm:spPr>
    </dgm:pt>
    <dgm:pt modelId="{2719DC7C-42B7-4B94-8A06-35E0D5E2C50C}" type="pres">
      <dgm:prSet presAssocID="{D371D74A-A8FB-4F25-9892-B074DD9AC1F4}" presName="Name9" presStyleLbl="parChTrans1D2" presStyleIdx="1" presStyleCnt="10"/>
      <dgm:spPr/>
    </dgm:pt>
    <dgm:pt modelId="{3A0C8713-CD28-4699-8FB3-90A0AA4ECE43}" type="pres">
      <dgm:prSet presAssocID="{D371D74A-A8FB-4F25-9892-B074DD9AC1F4}" presName="connTx" presStyleLbl="parChTrans1D2" presStyleIdx="1" presStyleCnt="10"/>
      <dgm:spPr/>
    </dgm:pt>
    <dgm:pt modelId="{64ABDFC5-E1F1-4D2B-9C90-767C9A5051FE}" type="pres">
      <dgm:prSet presAssocID="{D67CEA5C-F86F-475B-A701-DEB9DB3528F9}" presName="node" presStyleLbl="node1" presStyleIdx="1" presStyleCnt="10" custScaleX="136818" custScaleY="136818">
        <dgm:presLayoutVars>
          <dgm:bulletEnabled val="1"/>
        </dgm:presLayoutVars>
      </dgm:prSet>
      <dgm:spPr>
        <a:prstGeom prst="flowChartConnector">
          <a:avLst/>
        </a:prstGeom>
      </dgm:spPr>
    </dgm:pt>
    <dgm:pt modelId="{85924FF4-4E0A-4376-9B74-84AFB866826C}" type="pres">
      <dgm:prSet presAssocID="{E3885487-B77A-462F-95F7-631B0601888E}" presName="Name9" presStyleLbl="parChTrans1D2" presStyleIdx="2" presStyleCnt="10"/>
      <dgm:spPr/>
    </dgm:pt>
    <dgm:pt modelId="{8EB10E6A-7CC0-41FE-82DE-CC07024C18E6}" type="pres">
      <dgm:prSet presAssocID="{E3885487-B77A-462F-95F7-631B0601888E}" presName="connTx" presStyleLbl="parChTrans1D2" presStyleIdx="2" presStyleCnt="10"/>
      <dgm:spPr/>
    </dgm:pt>
    <dgm:pt modelId="{256BC770-2992-439D-AC11-0C02D61C2781}" type="pres">
      <dgm:prSet presAssocID="{895D8086-4948-4E5B-A5BF-3140F6958023}" presName="node" presStyleLbl="node1" presStyleIdx="2" presStyleCnt="10" custScaleX="136818" custScaleY="136818">
        <dgm:presLayoutVars>
          <dgm:bulletEnabled val="1"/>
        </dgm:presLayoutVars>
      </dgm:prSet>
      <dgm:spPr>
        <a:prstGeom prst="flowChartConnector">
          <a:avLst/>
        </a:prstGeom>
      </dgm:spPr>
    </dgm:pt>
    <dgm:pt modelId="{FA2341D3-E70D-4239-BDC4-BEFCDFFE7BE8}" type="pres">
      <dgm:prSet presAssocID="{9BF6EC5D-5830-40A4-860A-D842A3FCDF6F}" presName="Name9" presStyleLbl="parChTrans1D2" presStyleIdx="3" presStyleCnt="10"/>
      <dgm:spPr/>
    </dgm:pt>
    <dgm:pt modelId="{30BC3B5C-9974-40D3-AEC3-66C08DBBE13D}" type="pres">
      <dgm:prSet presAssocID="{9BF6EC5D-5830-40A4-860A-D842A3FCDF6F}" presName="connTx" presStyleLbl="parChTrans1D2" presStyleIdx="3" presStyleCnt="10"/>
      <dgm:spPr/>
    </dgm:pt>
    <dgm:pt modelId="{10A84F4B-D4BE-4FDC-849E-FEE13D27A02A}" type="pres">
      <dgm:prSet presAssocID="{011C25E9-186C-43BD-992A-CD703D967A93}" presName="node" presStyleLbl="node1" presStyleIdx="3" presStyleCnt="10" custScaleX="136818" custScaleY="136818">
        <dgm:presLayoutVars>
          <dgm:bulletEnabled val="1"/>
        </dgm:presLayoutVars>
      </dgm:prSet>
      <dgm:spPr>
        <a:prstGeom prst="flowChartConnector">
          <a:avLst/>
        </a:prstGeom>
      </dgm:spPr>
    </dgm:pt>
    <dgm:pt modelId="{A1C11C61-276E-4712-8AD9-31F1FBDB05F7}" type="pres">
      <dgm:prSet presAssocID="{6BC1EEC6-1CEB-4A2F-9344-39CF188B8B86}" presName="Name9" presStyleLbl="parChTrans1D2" presStyleIdx="4" presStyleCnt="10"/>
      <dgm:spPr/>
    </dgm:pt>
    <dgm:pt modelId="{6EBE6813-EAFB-4B10-A491-FEB94D0737CF}" type="pres">
      <dgm:prSet presAssocID="{6BC1EEC6-1CEB-4A2F-9344-39CF188B8B86}" presName="connTx" presStyleLbl="parChTrans1D2" presStyleIdx="4" presStyleCnt="10"/>
      <dgm:spPr/>
    </dgm:pt>
    <dgm:pt modelId="{4664AAA0-1D91-486E-BE27-A45056CE7698}" type="pres">
      <dgm:prSet presAssocID="{083E9594-7AC7-49BE-85A6-2881CC1CCCB9}" presName="node" presStyleLbl="node1" presStyleIdx="4" presStyleCnt="10" custScaleX="136818" custScaleY="136818">
        <dgm:presLayoutVars>
          <dgm:bulletEnabled val="1"/>
        </dgm:presLayoutVars>
      </dgm:prSet>
      <dgm:spPr>
        <a:prstGeom prst="flowChartConnector">
          <a:avLst/>
        </a:prstGeom>
      </dgm:spPr>
    </dgm:pt>
    <dgm:pt modelId="{385762C8-4AD1-4934-90F7-A4FD3B110ABB}" type="pres">
      <dgm:prSet presAssocID="{772971BD-F6E3-42F5-BD0A-6D1D8794AA86}" presName="Name9" presStyleLbl="parChTrans1D2" presStyleIdx="5" presStyleCnt="10"/>
      <dgm:spPr/>
    </dgm:pt>
    <dgm:pt modelId="{3A635516-A6AF-4368-A8E7-234A292ED6E3}" type="pres">
      <dgm:prSet presAssocID="{772971BD-F6E3-42F5-BD0A-6D1D8794AA86}" presName="connTx" presStyleLbl="parChTrans1D2" presStyleIdx="5" presStyleCnt="10"/>
      <dgm:spPr/>
    </dgm:pt>
    <dgm:pt modelId="{487B20F8-8B16-4091-A0BE-79BA521C9591}" type="pres">
      <dgm:prSet presAssocID="{EE0177F9-1312-4234-B702-2CEB8B3C978F}" presName="node" presStyleLbl="node1" presStyleIdx="5" presStyleCnt="10" custScaleX="136818" custScaleY="136818">
        <dgm:presLayoutVars>
          <dgm:bulletEnabled val="1"/>
        </dgm:presLayoutVars>
      </dgm:prSet>
      <dgm:spPr>
        <a:prstGeom prst="flowChartConnector">
          <a:avLst/>
        </a:prstGeom>
      </dgm:spPr>
    </dgm:pt>
    <dgm:pt modelId="{42A1199F-27B2-4FFA-A049-88AEC5C307CB}" type="pres">
      <dgm:prSet presAssocID="{3479C985-6B53-4E43-A390-3C0969A65800}" presName="Name9" presStyleLbl="parChTrans1D2" presStyleIdx="6" presStyleCnt="10"/>
      <dgm:spPr/>
    </dgm:pt>
    <dgm:pt modelId="{D74D6274-4EF6-4BD7-ABF2-17C8F49AFF58}" type="pres">
      <dgm:prSet presAssocID="{3479C985-6B53-4E43-A390-3C0969A65800}" presName="connTx" presStyleLbl="parChTrans1D2" presStyleIdx="6" presStyleCnt="10"/>
      <dgm:spPr/>
    </dgm:pt>
    <dgm:pt modelId="{B2D09974-88C6-4CCD-88AD-052398385446}" type="pres">
      <dgm:prSet presAssocID="{C06BBA39-03B9-46C9-8165-1D47C70E952E}" presName="node" presStyleLbl="node1" presStyleIdx="6" presStyleCnt="10" custScaleX="176661" custScaleY="93964" custRadScaleRad="132833" custRadScaleInc="53695">
        <dgm:presLayoutVars>
          <dgm:bulletEnabled val="1"/>
        </dgm:presLayoutVars>
      </dgm:prSet>
      <dgm:spPr>
        <a:prstGeom prst="roundRect">
          <a:avLst/>
        </a:prstGeom>
      </dgm:spPr>
    </dgm:pt>
    <dgm:pt modelId="{0AE7D343-BDB8-4D0E-BC69-12BCB1358938}" type="pres">
      <dgm:prSet presAssocID="{FD15DD4B-C922-49CA-9C80-ABD2212EF479}" presName="Name9" presStyleLbl="parChTrans1D2" presStyleIdx="7" presStyleCnt="10"/>
      <dgm:spPr/>
    </dgm:pt>
    <dgm:pt modelId="{2A45135D-10C9-4327-A272-AF6ABCA573E5}" type="pres">
      <dgm:prSet presAssocID="{FD15DD4B-C922-49CA-9C80-ABD2212EF479}" presName="connTx" presStyleLbl="parChTrans1D2" presStyleIdx="7" presStyleCnt="10"/>
      <dgm:spPr/>
    </dgm:pt>
    <dgm:pt modelId="{9A38BB51-64E9-4CBF-8FF4-72505BE0E795}" type="pres">
      <dgm:prSet presAssocID="{7914919A-662F-42F5-8DB5-9E3EF8CE6D5B}" presName="node" presStyleLbl="node1" presStyleIdx="7" presStyleCnt="10" custScaleX="176661" custScaleY="93964" custRadScaleRad="99637" custRadScaleInc="-1659">
        <dgm:presLayoutVars>
          <dgm:bulletEnabled val="1"/>
        </dgm:presLayoutVars>
      </dgm:prSet>
      <dgm:spPr>
        <a:prstGeom prst="roundRect">
          <a:avLst/>
        </a:prstGeom>
      </dgm:spPr>
    </dgm:pt>
    <dgm:pt modelId="{182A6B8E-6FE1-4F18-B6C0-C9DC34AAD7B7}" type="pres">
      <dgm:prSet presAssocID="{D69BB72F-DB78-43F6-B3E3-3D331BCBFA40}" presName="Name9" presStyleLbl="parChTrans1D2" presStyleIdx="8" presStyleCnt="10"/>
      <dgm:spPr/>
    </dgm:pt>
    <dgm:pt modelId="{D24749E9-9468-4075-9DBC-AB2406FDA3CE}" type="pres">
      <dgm:prSet presAssocID="{D69BB72F-DB78-43F6-B3E3-3D331BCBFA40}" presName="connTx" presStyleLbl="parChTrans1D2" presStyleIdx="8" presStyleCnt="10"/>
      <dgm:spPr/>
    </dgm:pt>
    <dgm:pt modelId="{53DEF4CF-14AF-409B-8FAC-C114F59D86B3}" type="pres">
      <dgm:prSet presAssocID="{65363D37-AD08-473B-91C0-A12AD769C25F}" presName="node" presStyleLbl="node1" presStyleIdx="8" presStyleCnt="10" custScaleX="176661" custScaleY="93964" custRadScaleRad="99730" custRadScaleInc="1278">
        <dgm:presLayoutVars>
          <dgm:bulletEnabled val="1"/>
        </dgm:presLayoutVars>
      </dgm:prSet>
      <dgm:spPr>
        <a:prstGeom prst="roundRect">
          <a:avLst/>
        </a:prstGeom>
      </dgm:spPr>
    </dgm:pt>
    <dgm:pt modelId="{70ED4ACF-6A3C-47B8-8155-AD0E49FE99DC}" type="pres">
      <dgm:prSet presAssocID="{0C295C53-614F-44BC-919B-29E4B626CA3D}" presName="Name9" presStyleLbl="parChTrans1D2" presStyleIdx="9" presStyleCnt="10"/>
      <dgm:spPr/>
    </dgm:pt>
    <dgm:pt modelId="{BEB5E8B0-07E0-41DB-805E-2711BDBD1095}" type="pres">
      <dgm:prSet presAssocID="{0C295C53-614F-44BC-919B-29E4B626CA3D}" presName="connTx" presStyleLbl="parChTrans1D2" presStyleIdx="9" presStyleCnt="10"/>
      <dgm:spPr/>
    </dgm:pt>
    <dgm:pt modelId="{E77FB765-0BFA-4086-B7CE-1F1920626EEA}" type="pres">
      <dgm:prSet presAssocID="{D987BA4F-8C26-40F4-A515-5A1F736CD04A}" presName="node" presStyleLbl="node1" presStyleIdx="9" presStyleCnt="10" custScaleX="176661" custScaleY="93964" custRadScaleRad="134720" custRadScaleInc="-46635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2F073702-076B-4C93-A6FA-0CC3A75BC879}" type="presOf" srcId="{D987BA4F-8C26-40F4-A515-5A1F736CD04A}" destId="{E77FB765-0BFA-4086-B7CE-1F1920626EEA}" srcOrd="0" destOrd="0" presId="urn:microsoft.com/office/officeart/2005/8/layout/radial1"/>
    <dgm:cxn modelId="{C332190A-83BB-470D-9FA4-03CC36D608E8}" type="presOf" srcId="{8EE5E084-E3AF-46C9-B8BD-1F4C92F461AE}" destId="{B93BED96-89BD-400F-A11B-8CFAB8D69F39}" srcOrd="0" destOrd="0" presId="urn:microsoft.com/office/officeart/2005/8/layout/radial1"/>
    <dgm:cxn modelId="{A5F7CC0D-169A-49B0-94B5-066A797083EE}" srcId="{98723CB7-9B07-4A00-BCD3-0EFBD622B2F5}" destId="{7914919A-662F-42F5-8DB5-9E3EF8CE6D5B}" srcOrd="7" destOrd="0" parTransId="{FD15DD4B-C922-49CA-9C80-ABD2212EF479}" sibTransId="{64229CB3-860E-482F-88F1-746EADBCD638}"/>
    <dgm:cxn modelId="{08D01E10-3799-4733-ACB3-23B6B836AB59}" type="presOf" srcId="{0C295C53-614F-44BC-919B-29E4B626CA3D}" destId="{BEB5E8B0-07E0-41DB-805E-2711BDBD1095}" srcOrd="1" destOrd="0" presId="urn:microsoft.com/office/officeart/2005/8/layout/radial1"/>
    <dgm:cxn modelId="{F0B12E10-F125-47A8-8055-EE8BA9A3A490}" type="presOf" srcId="{3479C985-6B53-4E43-A390-3C0969A65800}" destId="{42A1199F-27B2-4FFA-A049-88AEC5C307CB}" srcOrd="0" destOrd="0" presId="urn:microsoft.com/office/officeart/2005/8/layout/radial1"/>
    <dgm:cxn modelId="{3021D517-DA99-4F8C-A454-58265C8E534B}" type="presOf" srcId="{0C295C53-614F-44BC-919B-29E4B626CA3D}" destId="{70ED4ACF-6A3C-47B8-8155-AD0E49FE99DC}" srcOrd="0" destOrd="0" presId="urn:microsoft.com/office/officeart/2005/8/layout/radial1"/>
    <dgm:cxn modelId="{DBFE3C1B-0DB2-45B2-A79D-BDC010536740}" type="presOf" srcId="{6BC1EEC6-1CEB-4A2F-9344-39CF188B8B86}" destId="{A1C11C61-276E-4712-8AD9-31F1FBDB05F7}" srcOrd="0" destOrd="0" presId="urn:microsoft.com/office/officeart/2005/8/layout/radial1"/>
    <dgm:cxn modelId="{33792825-E2EB-4EDA-8703-B9F0861FC118}" type="presOf" srcId="{C06BBA39-03B9-46C9-8165-1D47C70E952E}" destId="{B2D09974-88C6-4CCD-88AD-052398385446}" srcOrd="0" destOrd="0" presId="urn:microsoft.com/office/officeart/2005/8/layout/radial1"/>
    <dgm:cxn modelId="{6E55AD25-4496-4A87-B96A-FC5D9B28AF79}" srcId="{98723CB7-9B07-4A00-BCD3-0EFBD622B2F5}" destId="{895D8086-4948-4E5B-A5BF-3140F6958023}" srcOrd="2" destOrd="0" parTransId="{E3885487-B77A-462F-95F7-631B0601888E}" sibTransId="{E386926A-FD40-4B3E-922E-E447EFD6B38D}"/>
    <dgm:cxn modelId="{17FC9F28-D6B1-48A9-8D9F-170B362CD71D}" type="presOf" srcId="{98723CB7-9B07-4A00-BCD3-0EFBD622B2F5}" destId="{3DEC435B-82A4-462A-89E0-3AB6A038FA29}" srcOrd="0" destOrd="0" presId="urn:microsoft.com/office/officeart/2005/8/layout/radial1"/>
    <dgm:cxn modelId="{F656362E-0C30-46F1-B231-761C878D9C85}" type="presOf" srcId="{9BF6EC5D-5830-40A4-860A-D842A3FCDF6F}" destId="{FA2341D3-E70D-4239-BDC4-BEFCDFFE7BE8}" srcOrd="0" destOrd="0" presId="urn:microsoft.com/office/officeart/2005/8/layout/radial1"/>
    <dgm:cxn modelId="{7C427233-5C2E-4A3F-98D6-01293440BE3B}" type="presOf" srcId="{D67CEA5C-F86F-475B-A701-DEB9DB3528F9}" destId="{64ABDFC5-E1F1-4D2B-9C90-767C9A5051FE}" srcOrd="0" destOrd="0" presId="urn:microsoft.com/office/officeart/2005/8/layout/radial1"/>
    <dgm:cxn modelId="{B8DDA960-77DB-4AF8-BCF7-67563A710261}" type="presOf" srcId="{772971BD-F6E3-42F5-BD0A-6D1D8794AA86}" destId="{3A635516-A6AF-4368-A8E7-234A292ED6E3}" srcOrd="1" destOrd="0" presId="urn:microsoft.com/office/officeart/2005/8/layout/radial1"/>
    <dgm:cxn modelId="{F7601F62-2BCC-47B3-9D82-036CC11BC4C3}" srcId="{98723CB7-9B07-4A00-BCD3-0EFBD622B2F5}" destId="{65363D37-AD08-473B-91C0-A12AD769C25F}" srcOrd="8" destOrd="0" parTransId="{D69BB72F-DB78-43F6-B3E3-3D331BCBFA40}" sibTransId="{06F0689A-0E94-43A9-9E32-826FF93579F6}"/>
    <dgm:cxn modelId="{8B448763-3C33-44BF-BCC7-2EFF0F77FE92}" type="presOf" srcId="{E3885487-B77A-462F-95F7-631B0601888E}" destId="{8EB10E6A-7CC0-41FE-82DE-CC07024C18E6}" srcOrd="1" destOrd="0" presId="urn:microsoft.com/office/officeart/2005/8/layout/radial1"/>
    <dgm:cxn modelId="{C0056946-C9C5-449C-B2AF-132B2D170B21}" type="presOf" srcId="{895D8086-4948-4E5B-A5BF-3140F6958023}" destId="{256BC770-2992-439D-AC11-0C02D61C2781}" srcOrd="0" destOrd="0" presId="urn:microsoft.com/office/officeart/2005/8/layout/radial1"/>
    <dgm:cxn modelId="{EB6B8547-F8D4-4D6B-9117-4825909D3711}" type="presOf" srcId="{E3885487-B77A-462F-95F7-631B0601888E}" destId="{85924FF4-4E0A-4376-9B74-84AFB866826C}" srcOrd="0" destOrd="0" presId="urn:microsoft.com/office/officeart/2005/8/layout/radial1"/>
    <dgm:cxn modelId="{F6016F49-6A96-4A2D-A9A1-2AAE951A2BD6}" srcId="{98723CB7-9B07-4A00-BCD3-0EFBD622B2F5}" destId="{083E9594-7AC7-49BE-85A6-2881CC1CCCB9}" srcOrd="4" destOrd="0" parTransId="{6BC1EEC6-1CEB-4A2F-9344-39CF188B8B86}" sibTransId="{1BD99625-62DF-43C5-B814-50E553F04A97}"/>
    <dgm:cxn modelId="{BF58894D-3831-43E5-BDDA-278C2DAFE71D}" srcId="{98723CB7-9B07-4A00-BCD3-0EFBD622B2F5}" destId="{8EE5E084-E3AF-46C9-B8BD-1F4C92F461AE}" srcOrd="0" destOrd="0" parTransId="{638BE2CC-3D3D-4090-8463-3EF453FD3A7E}" sibTransId="{30D22EED-50CC-4103-83EA-CA02430460E3}"/>
    <dgm:cxn modelId="{3DD8E24D-8B14-40B3-8FC6-3B388D340A8E}" srcId="{98723CB7-9B07-4A00-BCD3-0EFBD622B2F5}" destId="{D987BA4F-8C26-40F4-A515-5A1F736CD04A}" srcOrd="9" destOrd="0" parTransId="{0C295C53-614F-44BC-919B-29E4B626CA3D}" sibTransId="{BB2FCE69-DA2E-4412-9640-03EFD1D52578}"/>
    <dgm:cxn modelId="{593F8C72-B1EC-4725-8D93-113EEE05108C}" srcId="{8ABA5361-5A24-4F45-A901-D9A8C96E6669}" destId="{98723CB7-9B07-4A00-BCD3-0EFBD622B2F5}" srcOrd="0" destOrd="0" parTransId="{15A77746-88FC-4E47-84DD-4145F22AABB9}" sibTransId="{F114A37E-FB15-4F48-8452-7DDAE4E6AF2A}"/>
    <dgm:cxn modelId="{F0B49182-E4C2-48F1-8F44-35F6C691F352}" type="presOf" srcId="{D371D74A-A8FB-4F25-9892-B074DD9AC1F4}" destId="{3A0C8713-CD28-4699-8FB3-90A0AA4ECE43}" srcOrd="1" destOrd="0" presId="urn:microsoft.com/office/officeart/2005/8/layout/radial1"/>
    <dgm:cxn modelId="{02C37283-EBF2-42BE-91B2-D6253B42597F}" type="presOf" srcId="{772971BD-F6E3-42F5-BD0A-6D1D8794AA86}" destId="{385762C8-4AD1-4934-90F7-A4FD3B110ABB}" srcOrd="0" destOrd="0" presId="urn:microsoft.com/office/officeart/2005/8/layout/radial1"/>
    <dgm:cxn modelId="{17CE6586-F493-4F63-925F-0FD8769AD343}" type="presOf" srcId="{9BF6EC5D-5830-40A4-860A-D842A3FCDF6F}" destId="{30BC3B5C-9974-40D3-AEC3-66C08DBBE13D}" srcOrd="1" destOrd="0" presId="urn:microsoft.com/office/officeart/2005/8/layout/radial1"/>
    <dgm:cxn modelId="{3E005A8F-94E7-450B-ADEA-F4076713D9F1}" type="presOf" srcId="{D69BB72F-DB78-43F6-B3E3-3D331BCBFA40}" destId="{D24749E9-9468-4075-9DBC-AB2406FDA3CE}" srcOrd="1" destOrd="0" presId="urn:microsoft.com/office/officeart/2005/8/layout/radial1"/>
    <dgm:cxn modelId="{C13E48A0-FAA8-42B8-973D-3A0B654C6DA9}" type="presOf" srcId="{011C25E9-186C-43BD-992A-CD703D967A93}" destId="{10A84F4B-D4BE-4FDC-849E-FEE13D27A02A}" srcOrd="0" destOrd="0" presId="urn:microsoft.com/office/officeart/2005/8/layout/radial1"/>
    <dgm:cxn modelId="{0B9AB9A2-451E-40B2-888E-4A5EE75E2500}" type="presOf" srcId="{EE0177F9-1312-4234-B702-2CEB8B3C978F}" destId="{487B20F8-8B16-4091-A0BE-79BA521C9591}" srcOrd="0" destOrd="0" presId="urn:microsoft.com/office/officeart/2005/8/layout/radial1"/>
    <dgm:cxn modelId="{B5358FB2-6F41-43E8-B8E4-2D807A5021FB}" type="presOf" srcId="{638BE2CC-3D3D-4090-8463-3EF453FD3A7E}" destId="{418BB195-A1B3-481A-8BF1-11E313F4D376}" srcOrd="0" destOrd="0" presId="urn:microsoft.com/office/officeart/2005/8/layout/radial1"/>
    <dgm:cxn modelId="{07756CB8-3BB8-4B88-A367-337A2CF86317}" srcId="{98723CB7-9B07-4A00-BCD3-0EFBD622B2F5}" destId="{011C25E9-186C-43BD-992A-CD703D967A93}" srcOrd="3" destOrd="0" parTransId="{9BF6EC5D-5830-40A4-860A-D842A3FCDF6F}" sibTransId="{7431621F-0252-40CC-A696-64089F247E0E}"/>
    <dgm:cxn modelId="{9166C4CC-FE97-4D99-840A-3C457236808F}" type="presOf" srcId="{638BE2CC-3D3D-4090-8463-3EF453FD3A7E}" destId="{C5DA0BDE-0D33-45C7-8BC1-5222D0C72469}" srcOrd="1" destOrd="0" presId="urn:microsoft.com/office/officeart/2005/8/layout/radial1"/>
    <dgm:cxn modelId="{AB3AA4CD-BE47-4B79-BC0E-6CC249D5A0DC}" type="presOf" srcId="{65363D37-AD08-473B-91C0-A12AD769C25F}" destId="{53DEF4CF-14AF-409B-8FAC-C114F59D86B3}" srcOrd="0" destOrd="0" presId="urn:microsoft.com/office/officeart/2005/8/layout/radial1"/>
    <dgm:cxn modelId="{0EDAFACD-E4D0-43DF-B4FA-5718641CBF2F}" type="presOf" srcId="{3479C985-6B53-4E43-A390-3C0969A65800}" destId="{D74D6274-4EF6-4BD7-ABF2-17C8F49AFF58}" srcOrd="1" destOrd="0" presId="urn:microsoft.com/office/officeart/2005/8/layout/radial1"/>
    <dgm:cxn modelId="{1E889BD1-F5DD-42CD-9165-B07465BA924C}" type="presOf" srcId="{083E9594-7AC7-49BE-85A6-2881CC1CCCB9}" destId="{4664AAA0-1D91-486E-BE27-A45056CE7698}" srcOrd="0" destOrd="0" presId="urn:microsoft.com/office/officeart/2005/8/layout/radial1"/>
    <dgm:cxn modelId="{F63CA2D1-E632-4CE6-A2AE-5F7025833EAB}" type="presOf" srcId="{6BC1EEC6-1CEB-4A2F-9344-39CF188B8B86}" destId="{6EBE6813-EAFB-4B10-A491-FEB94D0737CF}" srcOrd="1" destOrd="0" presId="urn:microsoft.com/office/officeart/2005/8/layout/radial1"/>
    <dgm:cxn modelId="{8E18A9D4-6047-4686-8FC4-A82A3A9A849D}" type="presOf" srcId="{FD15DD4B-C922-49CA-9C80-ABD2212EF479}" destId="{2A45135D-10C9-4327-A272-AF6ABCA573E5}" srcOrd="1" destOrd="0" presId="urn:microsoft.com/office/officeart/2005/8/layout/radial1"/>
    <dgm:cxn modelId="{33C1E4D8-7045-445A-B911-140A4C573D59}" type="presOf" srcId="{7914919A-662F-42F5-8DB5-9E3EF8CE6D5B}" destId="{9A38BB51-64E9-4CBF-8FF4-72505BE0E795}" srcOrd="0" destOrd="0" presId="urn:microsoft.com/office/officeart/2005/8/layout/radial1"/>
    <dgm:cxn modelId="{8A1863DA-C860-41F7-BE4A-6FA49BFD6F83}" type="presOf" srcId="{8ABA5361-5A24-4F45-A901-D9A8C96E6669}" destId="{84AF25B5-C96B-492A-9A1A-C81FA0BF2881}" srcOrd="0" destOrd="0" presId="urn:microsoft.com/office/officeart/2005/8/layout/radial1"/>
    <dgm:cxn modelId="{57E36FE0-582A-47BB-89ED-E9469EFA5875}" srcId="{98723CB7-9B07-4A00-BCD3-0EFBD622B2F5}" destId="{EE0177F9-1312-4234-B702-2CEB8B3C978F}" srcOrd="5" destOrd="0" parTransId="{772971BD-F6E3-42F5-BD0A-6D1D8794AA86}" sibTransId="{6CF0F3EE-636D-40EA-81B1-017C44E04BA3}"/>
    <dgm:cxn modelId="{45B00AEE-EC79-4AD6-BB20-DF2A7840D088}" type="presOf" srcId="{D69BB72F-DB78-43F6-B3E3-3D331BCBFA40}" destId="{182A6B8E-6FE1-4F18-B6C0-C9DC34AAD7B7}" srcOrd="0" destOrd="0" presId="urn:microsoft.com/office/officeart/2005/8/layout/radial1"/>
    <dgm:cxn modelId="{A30ACEF2-340A-4817-B0D8-BC4B845436FA}" type="presOf" srcId="{FD15DD4B-C922-49CA-9C80-ABD2212EF479}" destId="{0AE7D343-BDB8-4D0E-BC69-12BCB1358938}" srcOrd="0" destOrd="0" presId="urn:microsoft.com/office/officeart/2005/8/layout/radial1"/>
    <dgm:cxn modelId="{BA7373F4-BF62-4E8F-BC99-8903CCAA225C}" srcId="{98723CB7-9B07-4A00-BCD3-0EFBD622B2F5}" destId="{C06BBA39-03B9-46C9-8165-1D47C70E952E}" srcOrd="6" destOrd="0" parTransId="{3479C985-6B53-4E43-A390-3C0969A65800}" sibTransId="{FD3419CE-1675-40B4-913D-38D726EB3532}"/>
    <dgm:cxn modelId="{CD9C88FA-7306-4F3C-9432-222EAAE20266}" srcId="{98723CB7-9B07-4A00-BCD3-0EFBD622B2F5}" destId="{D67CEA5C-F86F-475B-A701-DEB9DB3528F9}" srcOrd="1" destOrd="0" parTransId="{D371D74A-A8FB-4F25-9892-B074DD9AC1F4}" sibTransId="{C205E3F9-0819-44FE-9C38-0676B153F644}"/>
    <dgm:cxn modelId="{2A7020FB-A745-4CFF-9BA0-70E0A7BC71B7}" type="presOf" srcId="{D371D74A-A8FB-4F25-9892-B074DD9AC1F4}" destId="{2719DC7C-42B7-4B94-8A06-35E0D5E2C50C}" srcOrd="0" destOrd="0" presId="urn:microsoft.com/office/officeart/2005/8/layout/radial1"/>
    <dgm:cxn modelId="{ACD6EED7-2979-430C-A61B-4469FA95BF60}" type="presParOf" srcId="{84AF25B5-C96B-492A-9A1A-C81FA0BF2881}" destId="{3DEC435B-82A4-462A-89E0-3AB6A038FA29}" srcOrd="0" destOrd="0" presId="urn:microsoft.com/office/officeart/2005/8/layout/radial1"/>
    <dgm:cxn modelId="{77AF6E98-FB90-40F9-8960-C73896A27617}" type="presParOf" srcId="{84AF25B5-C96B-492A-9A1A-C81FA0BF2881}" destId="{418BB195-A1B3-481A-8BF1-11E313F4D376}" srcOrd="1" destOrd="0" presId="urn:microsoft.com/office/officeart/2005/8/layout/radial1"/>
    <dgm:cxn modelId="{20CC4191-DC96-4A14-82C1-244602F664E9}" type="presParOf" srcId="{418BB195-A1B3-481A-8BF1-11E313F4D376}" destId="{C5DA0BDE-0D33-45C7-8BC1-5222D0C72469}" srcOrd="0" destOrd="0" presId="urn:microsoft.com/office/officeart/2005/8/layout/radial1"/>
    <dgm:cxn modelId="{2F768919-C653-4259-AC95-1555912C4366}" type="presParOf" srcId="{84AF25B5-C96B-492A-9A1A-C81FA0BF2881}" destId="{B93BED96-89BD-400F-A11B-8CFAB8D69F39}" srcOrd="2" destOrd="0" presId="urn:microsoft.com/office/officeart/2005/8/layout/radial1"/>
    <dgm:cxn modelId="{09E61D0B-FFF6-4ADD-B3AB-4A393F39A83B}" type="presParOf" srcId="{84AF25B5-C96B-492A-9A1A-C81FA0BF2881}" destId="{2719DC7C-42B7-4B94-8A06-35E0D5E2C50C}" srcOrd="3" destOrd="0" presId="urn:microsoft.com/office/officeart/2005/8/layout/radial1"/>
    <dgm:cxn modelId="{DB43CB70-25F0-41DF-898C-8F86115441B0}" type="presParOf" srcId="{2719DC7C-42B7-4B94-8A06-35E0D5E2C50C}" destId="{3A0C8713-CD28-4699-8FB3-90A0AA4ECE43}" srcOrd="0" destOrd="0" presId="urn:microsoft.com/office/officeart/2005/8/layout/radial1"/>
    <dgm:cxn modelId="{3873DB8D-4A9C-4E51-AE0C-C4B9556266CE}" type="presParOf" srcId="{84AF25B5-C96B-492A-9A1A-C81FA0BF2881}" destId="{64ABDFC5-E1F1-4D2B-9C90-767C9A5051FE}" srcOrd="4" destOrd="0" presId="urn:microsoft.com/office/officeart/2005/8/layout/radial1"/>
    <dgm:cxn modelId="{6BA74522-41D5-4E57-9A2D-0EDB1881D2C0}" type="presParOf" srcId="{84AF25B5-C96B-492A-9A1A-C81FA0BF2881}" destId="{85924FF4-4E0A-4376-9B74-84AFB866826C}" srcOrd="5" destOrd="0" presId="urn:microsoft.com/office/officeart/2005/8/layout/radial1"/>
    <dgm:cxn modelId="{D4313A3C-D421-4E7C-A0E9-D47154A5C663}" type="presParOf" srcId="{85924FF4-4E0A-4376-9B74-84AFB866826C}" destId="{8EB10E6A-7CC0-41FE-82DE-CC07024C18E6}" srcOrd="0" destOrd="0" presId="urn:microsoft.com/office/officeart/2005/8/layout/radial1"/>
    <dgm:cxn modelId="{E1B123E0-FE68-4B45-A956-ACEDD0E6D27F}" type="presParOf" srcId="{84AF25B5-C96B-492A-9A1A-C81FA0BF2881}" destId="{256BC770-2992-439D-AC11-0C02D61C2781}" srcOrd="6" destOrd="0" presId="urn:microsoft.com/office/officeart/2005/8/layout/radial1"/>
    <dgm:cxn modelId="{812DEEC0-4FEC-4844-98F6-0E7BB0F9C697}" type="presParOf" srcId="{84AF25B5-C96B-492A-9A1A-C81FA0BF2881}" destId="{FA2341D3-E70D-4239-BDC4-BEFCDFFE7BE8}" srcOrd="7" destOrd="0" presId="urn:microsoft.com/office/officeart/2005/8/layout/radial1"/>
    <dgm:cxn modelId="{DB27958E-7B2D-4CD7-A824-E23A06B4C3DB}" type="presParOf" srcId="{FA2341D3-E70D-4239-BDC4-BEFCDFFE7BE8}" destId="{30BC3B5C-9974-40D3-AEC3-66C08DBBE13D}" srcOrd="0" destOrd="0" presId="urn:microsoft.com/office/officeart/2005/8/layout/radial1"/>
    <dgm:cxn modelId="{2A423977-158E-4556-8A34-FAC213480626}" type="presParOf" srcId="{84AF25B5-C96B-492A-9A1A-C81FA0BF2881}" destId="{10A84F4B-D4BE-4FDC-849E-FEE13D27A02A}" srcOrd="8" destOrd="0" presId="urn:microsoft.com/office/officeart/2005/8/layout/radial1"/>
    <dgm:cxn modelId="{0CF0F42C-44E8-48BA-A2B2-47570847337B}" type="presParOf" srcId="{84AF25B5-C96B-492A-9A1A-C81FA0BF2881}" destId="{A1C11C61-276E-4712-8AD9-31F1FBDB05F7}" srcOrd="9" destOrd="0" presId="urn:microsoft.com/office/officeart/2005/8/layout/radial1"/>
    <dgm:cxn modelId="{4E6F2DD8-032F-4114-BC83-4CDA1E8283B2}" type="presParOf" srcId="{A1C11C61-276E-4712-8AD9-31F1FBDB05F7}" destId="{6EBE6813-EAFB-4B10-A491-FEB94D0737CF}" srcOrd="0" destOrd="0" presId="urn:microsoft.com/office/officeart/2005/8/layout/radial1"/>
    <dgm:cxn modelId="{78B78A0B-7AAF-48A0-936E-2806D043574D}" type="presParOf" srcId="{84AF25B5-C96B-492A-9A1A-C81FA0BF2881}" destId="{4664AAA0-1D91-486E-BE27-A45056CE7698}" srcOrd="10" destOrd="0" presId="urn:microsoft.com/office/officeart/2005/8/layout/radial1"/>
    <dgm:cxn modelId="{428D4B3F-AD87-42A3-956E-5B05585C614E}" type="presParOf" srcId="{84AF25B5-C96B-492A-9A1A-C81FA0BF2881}" destId="{385762C8-4AD1-4934-90F7-A4FD3B110ABB}" srcOrd="11" destOrd="0" presId="urn:microsoft.com/office/officeart/2005/8/layout/radial1"/>
    <dgm:cxn modelId="{0EB4E3C2-3A4B-4D60-B00C-056291BB5180}" type="presParOf" srcId="{385762C8-4AD1-4934-90F7-A4FD3B110ABB}" destId="{3A635516-A6AF-4368-A8E7-234A292ED6E3}" srcOrd="0" destOrd="0" presId="urn:microsoft.com/office/officeart/2005/8/layout/radial1"/>
    <dgm:cxn modelId="{4EF6C127-BC19-4453-9544-2BDC35696FC2}" type="presParOf" srcId="{84AF25B5-C96B-492A-9A1A-C81FA0BF2881}" destId="{487B20F8-8B16-4091-A0BE-79BA521C9591}" srcOrd="12" destOrd="0" presId="urn:microsoft.com/office/officeart/2005/8/layout/radial1"/>
    <dgm:cxn modelId="{F32D3364-1D4B-47E3-A882-E6EEA96BDF24}" type="presParOf" srcId="{84AF25B5-C96B-492A-9A1A-C81FA0BF2881}" destId="{42A1199F-27B2-4FFA-A049-88AEC5C307CB}" srcOrd="13" destOrd="0" presId="urn:microsoft.com/office/officeart/2005/8/layout/radial1"/>
    <dgm:cxn modelId="{B6EC841E-177B-41E4-A37B-5F6ACA170C0C}" type="presParOf" srcId="{42A1199F-27B2-4FFA-A049-88AEC5C307CB}" destId="{D74D6274-4EF6-4BD7-ABF2-17C8F49AFF58}" srcOrd="0" destOrd="0" presId="urn:microsoft.com/office/officeart/2005/8/layout/radial1"/>
    <dgm:cxn modelId="{A10071D3-F1C7-40EF-9838-80C8A57D2873}" type="presParOf" srcId="{84AF25B5-C96B-492A-9A1A-C81FA0BF2881}" destId="{B2D09974-88C6-4CCD-88AD-052398385446}" srcOrd="14" destOrd="0" presId="urn:microsoft.com/office/officeart/2005/8/layout/radial1"/>
    <dgm:cxn modelId="{E54C8566-6A13-4B91-BBFD-ABC8C215A0FA}" type="presParOf" srcId="{84AF25B5-C96B-492A-9A1A-C81FA0BF2881}" destId="{0AE7D343-BDB8-4D0E-BC69-12BCB1358938}" srcOrd="15" destOrd="0" presId="urn:microsoft.com/office/officeart/2005/8/layout/radial1"/>
    <dgm:cxn modelId="{EB8BE9D3-C0EB-43E2-860D-6EDA52A4081D}" type="presParOf" srcId="{0AE7D343-BDB8-4D0E-BC69-12BCB1358938}" destId="{2A45135D-10C9-4327-A272-AF6ABCA573E5}" srcOrd="0" destOrd="0" presId="urn:microsoft.com/office/officeart/2005/8/layout/radial1"/>
    <dgm:cxn modelId="{66A35859-1458-4490-8C81-4F2CBB8A67F1}" type="presParOf" srcId="{84AF25B5-C96B-492A-9A1A-C81FA0BF2881}" destId="{9A38BB51-64E9-4CBF-8FF4-72505BE0E795}" srcOrd="16" destOrd="0" presId="urn:microsoft.com/office/officeart/2005/8/layout/radial1"/>
    <dgm:cxn modelId="{7760101A-8078-4A3B-95D5-887CE22C2997}" type="presParOf" srcId="{84AF25B5-C96B-492A-9A1A-C81FA0BF2881}" destId="{182A6B8E-6FE1-4F18-B6C0-C9DC34AAD7B7}" srcOrd="17" destOrd="0" presId="urn:microsoft.com/office/officeart/2005/8/layout/radial1"/>
    <dgm:cxn modelId="{DB50A1F3-0D02-426F-A454-889AD905F156}" type="presParOf" srcId="{182A6B8E-6FE1-4F18-B6C0-C9DC34AAD7B7}" destId="{D24749E9-9468-4075-9DBC-AB2406FDA3CE}" srcOrd="0" destOrd="0" presId="urn:microsoft.com/office/officeart/2005/8/layout/radial1"/>
    <dgm:cxn modelId="{68E7AEF1-8EE9-4255-9947-DE9B4D6A1E65}" type="presParOf" srcId="{84AF25B5-C96B-492A-9A1A-C81FA0BF2881}" destId="{53DEF4CF-14AF-409B-8FAC-C114F59D86B3}" srcOrd="18" destOrd="0" presId="urn:microsoft.com/office/officeart/2005/8/layout/radial1"/>
    <dgm:cxn modelId="{DD33BFB7-2A0D-4360-A9FA-61AC3D1A523D}" type="presParOf" srcId="{84AF25B5-C96B-492A-9A1A-C81FA0BF2881}" destId="{70ED4ACF-6A3C-47B8-8155-AD0E49FE99DC}" srcOrd="19" destOrd="0" presId="urn:microsoft.com/office/officeart/2005/8/layout/radial1"/>
    <dgm:cxn modelId="{38E0669F-EAB0-45D7-AD21-44651F9BFD53}" type="presParOf" srcId="{70ED4ACF-6A3C-47B8-8155-AD0E49FE99DC}" destId="{BEB5E8B0-07E0-41DB-805E-2711BDBD1095}" srcOrd="0" destOrd="0" presId="urn:microsoft.com/office/officeart/2005/8/layout/radial1"/>
    <dgm:cxn modelId="{B63213C1-9D10-4C07-80BB-C629414368BA}" type="presParOf" srcId="{84AF25B5-C96B-492A-9A1A-C81FA0BF2881}" destId="{E77FB765-0BFA-4086-B7CE-1F1920626EEA}" srcOrd="2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9D4339-0868-4EB6-805E-E57C41E4D6EC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585DBA6B-B070-4C54-B66B-BF98AD9FC2EE}">
      <dgm:prSet phldrT="[Text]" custT="1"/>
      <dgm:spPr/>
      <dgm:t>
        <a:bodyPr/>
        <a:lstStyle/>
        <a:p>
          <a:r>
            <a:rPr lang="cs-CZ" sz="2000" b="1" dirty="0">
              <a:solidFill>
                <a:schemeClr val="bg1"/>
              </a:solidFill>
            </a:rPr>
            <a:t>2019  - 124</a:t>
          </a:r>
        </a:p>
      </dgm:t>
    </dgm:pt>
    <dgm:pt modelId="{855FF3A7-6120-449B-9DEE-5263DFFEE28C}" type="parTrans" cxnId="{DBB6B3E4-310D-48A7-95BC-C0F5D7E8A190}">
      <dgm:prSet/>
      <dgm:spPr/>
      <dgm:t>
        <a:bodyPr/>
        <a:lstStyle/>
        <a:p>
          <a:endParaRPr lang="cs-CZ" sz="2400">
            <a:solidFill>
              <a:schemeClr val="bg1"/>
            </a:solidFill>
          </a:endParaRPr>
        </a:p>
      </dgm:t>
    </dgm:pt>
    <dgm:pt modelId="{8B1EACA5-16FB-48D4-AB44-9ABD410D5897}" type="sibTrans" cxnId="{DBB6B3E4-310D-48A7-95BC-C0F5D7E8A190}">
      <dgm:prSet/>
      <dgm:spPr/>
      <dgm:t>
        <a:bodyPr/>
        <a:lstStyle/>
        <a:p>
          <a:endParaRPr lang="cs-CZ" sz="2400">
            <a:solidFill>
              <a:schemeClr val="bg1"/>
            </a:solidFill>
          </a:endParaRPr>
        </a:p>
      </dgm:t>
    </dgm:pt>
    <dgm:pt modelId="{2AD368AE-9EB5-40C7-88CE-FBEB4B451262}">
      <dgm:prSet phldrT="[Text]" custT="1"/>
      <dgm:spPr/>
      <dgm:t>
        <a:bodyPr/>
        <a:lstStyle/>
        <a:p>
          <a:r>
            <a:rPr lang="cs-CZ" sz="2000" b="1" dirty="0">
              <a:solidFill>
                <a:schemeClr val="bg1"/>
              </a:solidFill>
            </a:rPr>
            <a:t>2021 – 24 (online)</a:t>
          </a:r>
        </a:p>
      </dgm:t>
    </dgm:pt>
    <dgm:pt modelId="{D5AC5509-21D4-4B32-AD9A-FFF94ADAB697}" type="parTrans" cxnId="{3DF10826-A761-42A4-ACE5-DB5879F608D0}">
      <dgm:prSet/>
      <dgm:spPr/>
      <dgm:t>
        <a:bodyPr/>
        <a:lstStyle/>
        <a:p>
          <a:endParaRPr lang="cs-CZ" sz="2400">
            <a:solidFill>
              <a:schemeClr val="bg1"/>
            </a:solidFill>
          </a:endParaRPr>
        </a:p>
      </dgm:t>
    </dgm:pt>
    <dgm:pt modelId="{52D0CE18-DCC9-4CD3-B102-7E5F688DA5D5}" type="sibTrans" cxnId="{3DF10826-A761-42A4-ACE5-DB5879F608D0}">
      <dgm:prSet/>
      <dgm:spPr/>
      <dgm:t>
        <a:bodyPr/>
        <a:lstStyle/>
        <a:p>
          <a:endParaRPr lang="cs-CZ" sz="2400">
            <a:solidFill>
              <a:schemeClr val="bg1"/>
            </a:solidFill>
          </a:endParaRPr>
        </a:p>
      </dgm:t>
    </dgm:pt>
    <dgm:pt modelId="{F9CC31CF-8043-4727-B03A-1F015DC28C9A}">
      <dgm:prSet phldrT="[Text]" custT="1"/>
      <dgm:spPr/>
      <dgm:t>
        <a:bodyPr/>
        <a:lstStyle/>
        <a:p>
          <a:r>
            <a:rPr lang="cs-CZ" sz="2000" b="1" dirty="0">
              <a:solidFill>
                <a:schemeClr val="bg1"/>
              </a:solidFill>
            </a:rPr>
            <a:t>2022 – 62</a:t>
          </a:r>
        </a:p>
      </dgm:t>
    </dgm:pt>
    <dgm:pt modelId="{1BB69ACE-B8F5-4B12-83C7-E43BEF5FCFC8}" type="parTrans" cxnId="{780F2C44-004A-4A04-95FA-F109298BB676}">
      <dgm:prSet/>
      <dgm:spPr/>
      <dgm:t>
        <a:bodyPr/>
        <a:lstStyle/>
        <a:p>
          <a:endParaRPr lang="cs-CZ" sz="2400">
            <a:solidFill>
              <a:schemeClr val="bg1"/>
            </a:solidFill>
          </a:endParaRPr>
        </a:p>
      </dgm:t>
    </dgm:pt>
    <dgm:pt modelId="{EB6DB2B9-1340-4909-9AD1-3E17EE151D32}" type="sibTrans" cxnId="{780F2C44-004A-4A04-95FA-F109298BB676}">
      <dgm:prSet/>
      <dgm:spPr/>
      <dgm:t>
        <a:bodyPr/>
        <a:lstStyle/>
        <a:p>
          <a:endParaRPr lang="cs-CZ" sz="2400">
            <a:solidFill>
              <a:schemeClr val="bg1"/>
            </a:solidFill>
          </a:endParaRPr>
        </a:p>
      </dgm:t>
    </dgm:pt>
    <dgm:pt modelId="{7AF359B0-10E6-47D1-8642-C18F3685D82E}">
      <dgm:prSet phldrT="[Text]" custT="1"/>
      <dgm:spPr/>
      <dgm:t>
        <a:bodyPr/>
        <a:lstStyle/>
        <a:p>
          <a:r>
            <a:rPr lang="cs-CZ" sz="2000" b="1" dirty="0">
              <a:solidFill>
                <a:schemeClr val="bg1"/>
              </a:solidFill>
            </a:rPr>
            <a:t>2023 – 38</a:t>
          </a:r>
        </a:p>
      </dgm:t>
    </dgm:pt>
    <dgm:pt modelId="{0AC9F603-E31E-43CB-BC79-82FDAA86475C}" type="parTrans" cxnId="{380A3FCC-18F3-47FE-8608-5BDF293549B2}">
      <dgm:prSet/>
      <dgm:spPr/>
      <dgm:t>
        <a:bodyPr/>
        <a:lstStyle/>
        <a:p>
          <a:endParaRPr lang="cs-CZ" sz="2400">
            <a:solidFill>
              <a:schemeClr val="bg1"/>
            </a:solidFill>
          </a:endParaRPr>
        </a:p>
      </dgm:t>
    </dgm:pt>
    <dgm:pt modelId="{ED558A4B-D85D-440A-B2AD-469CF41AFE77}" type="sibTrans" cxnId="{380A3FCC-18F3-47FE-8608-5BDF293549B2}">
      <dgm:prSet/>
      <dgm:spPr/>
      <dgm:t>
        <a:bodyPr/>
        <a:lstStyle/>
        <a:p>
          <a:endParaRPr lang="cs-CZ" sz="2400">
            <a:solidFill>
              <a:schemeClr val="bg1"/>
            </a:solidFill>
          </a:endParaRPr>
        </a:p>
      </dgm:t>
    </dgm:pt>
    <dgm:pt modelId="{0CDB163C-5C31-4131-85D7-D0596B81A228}">
      <dgm:prSet phldrT="[Text]" custT="1"/>
      <dgm:spPr/>
      <dgm:t>
        <a:bodyPr/>
        <a:lstStyle/>
        <a:p>
          <a:r>
            <a:rPr lang="cs-CZ" sz="2000" b="1" dirty="0">
              <a:solidFill>
                <a:schemeClr val="bg1"/>
              </a:solidFill>
            </a:rPr>
            <a:t>2024 – 42</a:t>
          </a:r>
        </a:p>
      </dgm:t>
    </dgm:pt>
    <dgm:pt modelId="{9AC527C0-2555-4EAF-96D2-C7E603025C8B}" type="parTrans" cxnId="{97DBDF65-63ED-4C09-8B08-40C31D909DDA}">
      <dgm:prSet/>
      <dgm:spPr/>
      <dgm:t>
        <a:bodyPr/>
        <a:lstStyle/>
        <a:p>
          <a:endParaRPr lang="cs-CZ" sz="2400">
            <a:solidFill>
              <a:schemeClr val="bg1"/>
            </a:solidFill>
          </a:endParaRPr>
        </a:p>
      </dgm:t>
    </dgm:pt>
    <dgm:pt modelId="{B71AAE64-CD20-4CC6-A9C8-D055C25A83D7}" type="sibTrans" cxnId="{97DBDF65-63ED-4C09-8B08-40C31D909DDA}">
      <dgm:prSet/>
      <dgm:spPr/>
      <dgm:t>
        <a:bodyPr/>
        <a:lstStyle/>
        <a:p>
          <a:endParaRPr lang="cs-CZ" sz="2400">
            <a:solidFill>
              <a:schemeClr val="bg1"/>
            </a:solidFill>
          </a:endParaRPr>
        </a:p>
      </dgm:t>
    </dgm:pt>
    <dgm:pt modelId="{33446520-5011-433B-9702-7DA6A01F46CC}">
      <dgm:prSet phldrT="[Text]" custT="1"/>
      <dgm:spPr/>
      <dgm:t>
        <a:bodyPr/>
        <a:lstStyle/>
        <a:p>
          <a:r>
            <a:rPr lang="cs-CZ" sz="2000" b="1" dirty="0">
              <a:solidFill>
                <a:schemeClr val="bg1"/>
              </a:solidFill>
            </a:rPr>
            <a:t>2025 - 120</a:t>
          </a:r>
        </a:p>
      </dgm:t>
    </dgm:pt>
    <dgm:pt modelId="{5ABCB79D-351E-4E65-ABF2-6EDF9B2221C9}" type="parTrans" cxnId="{66826EDB-1FEA-46AB-9E81-95E0F295377A}">
      <dgm:prSet/>
      <dgm:spPr/>
      <dgm:t>
        <a:bodyPr/>
        <a:lstStyle/>
        <a:p>
          <a:endParaRPr lang="cs-CZ" sz="2400">
            <a:solidFill>
              <a:schemeClr val="bg1"/>
            </a:solidFill>
          </a:endParaRPr>
        </a:p>
      </dgm:t>
    </dgm:pt>
    <dgm:pt modelId="{EA05FAE2-5069-4B03-98BB-B29426363D1A}" type="sibTrans" cxnId="{66826EDB-1FEA-46AB-9E81-95E0F295377A}">
      <dgm:prSet/>
      <dgm:spPr/>
      <dgm:t>
        <a:bodyPr/>
        <a:lstStyle/>
        <a:p>
          <a:endParaRPr lang="cs-CZ" sz="2400">
            <a:solidFill>
              <a:schemeClr val="bg1"/>
            </a:solidFill>
          </a:endParaRPr>
        </a:p>
      </dgm:t>
    </dgm:pt>
    <dgm:pt modelId="{2089816D-D944-42D8-8A39-D757AE557BA6}" type="pres">
      <dgm:prSet presAssocID="{2D9D4339-0868-4EB6-805E-E57C41E4D6EC}" presName="Name0" presStyleCnt="0">
        <dgm:presLayoutVars>
          <dgm:dir/>
          <dgm:resizeHandles val="exact"/>
        </dgm:presLayoutVars>
      </dgm:prSet>
      <dgm:spPr/>
    </dgm:pt>
    <dgm:pt modelId="{3A5D7C84-BCD6-449C-9B3B-B807A66D259F}" type="pres">
      <dgm:prSet presAssocID="{2D9D4339-0868-4EB6-805E-E57C41E4D6EC}" presName="arrow" presStyleLbl="bgShp" presStyleIdx="0" presStyleCnt="1"/>
      <dgm:spPr>
        <a:gradFill flip="none" rotWithShape="0">
          <a:gsLst>
            <a:gs pos="100000">
              <a:schemeClr val="bg1">
                <a:alpha val="0"/>
              </a:schemeClr>
            </a:gs>
            <a:gs pos="0">
              <a:srgbClr val="00B0F0"/>
            </a:gs>
          </a:gsLst>
          <a:lin ang="10800000" scaled="0"/>
          <a:tileRect/>
        </a:gradFill>
        <a:ln w="38100">
          <a:solidFill>
            <a:srgbClr val="00B0F0"/>
          </a:solidFill>
        </a:ln>
      </dgm:spPr>
    </dgm:pt>
    <dgm:pt modelId="{218870F3-0286-4AEB-8B19-952278E6A875}" type="pres">
      <dgm:prSet presAssocID="{2D9D4339-0868-4EB6-805E-E57C41E4D6EC}" presName="points" presStyleCnt="0"/>
      <dgm:spPr/>
    </dgm:pt>
    <dgm:pt modelId="{A859E59F-DF45-42C2-B84F-D2DB91C001ED}" type="pres">
      <dgm:prSet presAssocID="{585DBA6B-B070-4C54-B66B-BF98AD9FC2EE}" presName="compositeA" presStyleCnt="0"/>
      <dgm:spPr/>
    </dgm:pt>
    <dgm:pt modelId="{4ADED711-889C-407C-81D0-6DB22DE50C6B}" type="pres">
      <dgm:prSet presAssocID="{585DBA6B-B070-4C54-B66B-BF98AD9FC2EE}" presName="textA" presStyleLbl="revTx" presStyleIdx="0" presStyleCnt="6" custScaleX="147538">
        <dgm:presLayoutVars>
          <dgm:bulletEnabled val="1"/>
        </dgm:presLayoutVars>
      </dgm:prSet>
      <dgm:spPr/>
    </dgm:pt>
    <dgm:pt modelId="{10E1A261-986A-4B9E-B1AB-003C0A4EABAF}" type="pres">
      <dgm:prSet presAssocID="{585DBA6B-B070-4C54-B66B-BF98AD9FC2EE}" presName="circleA" presStyleLbl="node1" presStyleIdx="0" presStyleCnt="6"/>
      <dgm:spPr>
        <a:prstGeom prst="triangle">
          <a:avLst/>
        </a:prstGeom>
        <a:solidFill>
          <a:schemeClr val="bg1"/>
        </a:solidFill>
      </dgm:spPr>
    </dgm:pt>
    <dgm:pt modelId="{46BD0FCA-1BC3-499C-A4B9-B68C636F2C27}" type="pres">
      <dgm:prSet presAssocID="{585DBA6B-B070-4C54-B66B-BF98AD9FC2EE}" presName="spaceA" presStyleCnt="0"/>
      <dgm:spPr/>
    </dgm:pt>
    <dgm:pt modelId="{8D1F1AA3-5E99-4EF8-A3FD-DC2F1E8BE197}" type="pres">
      <dgm:prSet presAssocID="{8B1EACA5-16FB-48D4-AB44-9ABD410D5897}" presName="space" presStyleCnt="0"/>
      <dgm:spPr/>
    </dgm:pt>
    <dgm:pt modelId="{6D510601-5371-4731-AE1F-C73B76056A85}" type="pres">
      <dgm:prSet presAssocID="{2AD368AE-9EB5-40C7-88CE-FBEB4B451262}" presName="compositeB" presStyleCnt="0"/>
      <dgm:spPr/>
    </dgm:pt>
    <dgm:pt modelId="{B34C0E09-C762-4212-B2DB-BDDEB8FBA847}" type="pres">
      <dgm:prSet presAssocID="{2AD368AE-9EB5-40C7-88CE-FBEB4B451262}" presName="textB" presStyleLbl="revTx" presStyleIdx="1" presStyleCnt="6" custScaleX="126634">
        <dgm:presLayoutVars>
          <dgm:bulletEnabled val="1"/>
        </dgm:presLayoutVars>
      </dgm:prSet>
      <dgm:spPr/>
    </dgm:pt>
    <dgm:pt modelId="{7D228108-2DA6-42A6-B1D1-A061880A45FC}" type="pres">
      <dgm:prSet presAssocID="{2AD368AE-9EB5-40C7-88CE-FBEB4B451262}" presName="circleB" presStyleLbl="node1" presStyleIdx="1" presStyleCnt="6" custAng="10800000"/>
      <dgm:spPr>
        <a:prstGeom prst="triangle">
          <a:avLst/>
        </a:prstGeom>
        <a:solidFill>
          <a:schemeClr val="bg1"/>
        </a:solidFill>
      </dgm:spPr>
    </dgm:pt>
    <dgm:pt modelId="{16B606BE-4B55-4061-89B2-B875887AFA7F}" type="pres">
      <dgm:prSet presAssocID="{2AD368AE-9EB5-40C7-88CE-FBEB4B451262}" presName="spaceB" presStyleCnt="0"/>
      <dgm:spPr/>
    </dgm:pt>
    <dgm:pt modelId="{51CC66C2-0C6D-45B0-8FE4-2EAE255E4050}" type="pres">
      <dgm:prSet presAssocID="{52D0CE18-DCC9-4CD3-B102-7E5F688DA5D5}" presName="space" presStyleCnt="0"/>
      <dgm:spPr/>
    </dgm:pt>
    <dgm:pt modelId="{7049232E-E9D0-410E-A1D3-4FB76033833E}" type="pres">
      <dgm:prSet presAssocID="{F9CC31CF-8043-4727-B03A-1F015DC28C9A}" presName="compositeA" presStyleCnt="0"/>
      <dgm:spPr/>
    </dgm:pt>
    <dgm:pt modelId="{0AF8FA2F-039E-49E4-9DC8-359CCAC13DBD}" type="pres">
      <dgm:prSet presAssocID="{F9CC31CF-8043-4727-B03A-1F015DC28C9A}" presName="textA" presStyleLbl="revTx" presStyleIdx="2" presStyleCnt="6" custScaleX="184524">
        <dgm:presLayoutVars>
          <dgm:bulletEnabled val="1"/>
        </dgm:presLayoutVars>
      </dgm:prSet>
      <dgm:spPr/>
    </dgm:pt>
    <dgm:pt modelId="{8E608993-E4AA-4540-8945-4DB284429878}" type="pres">
      <dgm:prSet presAssocID="{F9CC31CF-8043-4727-B03A-1F015DC28C9A}" presName="circleA" presStyleLbl="node1" presStyleIdx="2" presStyleCnt="6"/>
      <dgm:spPr>
        <a:prstGeom prst="triangle">
          <a:avLst/>
        </a:prstGeom>
        <a:solidFill>
          <a:schemeClr val="bg1"/>
        </a:solidFill>
      </dgm:spPr>
    </dgm:pt>
    <dgm:pt modelId="{DC87F100-F308-4071-859C-1DB3214331BE}" type="pres">
      <dgm:prSet presAssocID="{F9CC31CF-8043-4727-B03A-1F015DC28C9A}" presName="spaceA" presStyleCnt="0"/>
      <dgm:spPr/>
    </dgm:pt>
    <dgm:pt modelId="{76A3A6F9-54C5-4554-A717-2041E02D8EA1}" type="pres">
      <dgm:prSet presAssocID="{EB6DB2B9-1340-4909-9AD1-3E17EE151D32}" presName="space" presStyleCnt="0"/>
      <dgm:spPr/>
    </dgm:pt>
    <dgm:pt modelId="{CE51E3D6-9174-455C-BF80-9207F2360168}" type="pres">
      <dgm:prSet presAssocID="{7AF359B0-10E6-47D1-8642-C18F3685D82E}" presName="compositeB" presStyleCnt="0"/>
      <dgm:spPr/>
    </dgm:pt>
    <dgm:pt modelId="{79007E09-1901-44CC-AB46-2E29A4FD5008}" type="pres">
      <dgm:prSet presAssocID="{7AF359B0-10E6-47D1-8642-C18F3685D82E}" presName="textB" presStyleLbl="revTx" presStyleIdx="3" presStyleCnt="6" custScaleX="145635">
        <dgm:presLayoutVars>
          <dgm:bulletEnabled val="1"/>
        </dgm:presLayoutVars>
      </dgm:prSet>
      <dgm:spPr/>
    </dgm:pt>
    <dgm:pt modelId="{5EC31682-708C-4169-B943-A985BD0D937D}" type="pres">
      <dgm:prSet presAssocID="{7AF359B0-10E6-47D1-8642-C18F3685D82E}" presName="circleB" presStyleLbl="node1" presStyleIdx="3" presStyleCnt="6" custAng="10800000"/>
      <dgm:spPr>
        <a:prstGeom prst="triangle">
          <a:avLst/>
        </a:prstGeom>
        <a:solidFill>
          <a:schemeClr val="bg1"/>
        </a:solidFill>
      </dgm:spPr>
    </dgm:pt>
    <dgm:pt modelId="{1CE017C4-A94D-40DD-AA4E-1CF70F2144C0}" type="pres">
      <dgm:prSet presAssocID="{7AF359B0-10E6-47D1-8642-C18F3685D82E}" presName="spaceB" presStyleCnt="0"/>
      <dgm:spPr/>
    </dgm:pt>
    <dgm:pt modelId="{F2A5A5FA-4F10-4AF0-9A08-3FC8810D2A64}" type="pres">
      <dgm:prSet presAssocID="{ED558A4B-D85D-440A-B2AD-469CF41AFE77}" presName="space" presStyleCnt="0"/>
      <dgm:spPr/>
    </dgm:pt>
    <dgm:pt modelId="{D2BA94F5-5B55-4018-BB04-AFF0F62A5495}" type="pres">
      <dgm:prSet presAssocID="{0CDB163C-5C31-4131-85D7-D0596B81A228}" presName="compositeA" presStyleCnt="0"/>
      <dgm:spPr/>
    </dgm:pt>
    <dgm:pt modelId="{C4CB6331-3642-43B0-B757-EA09B22D6AC4}" type="pres">
      <dgm:prSet presAssocID="{0CDB163C-5C31-4131-85D7-D0596B81A228}" presName="textA" presStyleLbl="revTx" presStyleIdx="4" presStyleCnt="6" custScaleX="128194">
        <dgm:presLayoutVars>
          <dgm:bulletEnabled val="1"/>
        </dgm:presLayoutVars>
      </dgm:prSet>
      <dgm:spPr/>
    </dgm:pt>
    <dgm:pt modelId="{A3546218-87FA-45AA-B96B-A48D9FBE3628}" type="pres">
      <dgm:prSet presAssocID="{0CDB163C-5C31-4131-85D7-D0596B81A228}" presName="circleA" presStyleLbl="node1" presStyleIdx="4" presStyleCnt="6"/>
      <dgm:spPr>
        <a:prstGeom prst="triangle">
          <a:avLst/>
        </a:prstGeom>
        <a:solidFill>
          <a:schemeClr val="bg1"/>
        </a:solidFill>
      </dgm:spPr>
    </dgm:pt>
    <dgm:pt modelId="{B52FD6C5-E635-4B4D-9F56-91EE81FD6835}" type="pres">
      <dgm:prSet presAssocID="{0CDB163C-5C31-4131-85D7-D0596B81A228}" presName="spaceA" presStyleCnt="0"/>
      <dgm:spPr/>
    </dgm:pt>
    <dgm:pt modelId="{542D9D6E-3E83-4906-8BA5-89D59815E55B}" type="pres">
      <dgm:prSet presAssocID="{B71AAE64-CD20-4CC6-A9C8-D055C25A83D7}" presName="space" presStyleCnt="0"/>
      <dgm:spPr/>
    </dgm:pt>
    <dgm:pt modelId="{6907F8C5-33C7-4FE2-AD02-AD7D4B2CA6F9}" type="pres">
      <dgm:prSet presAssocID="{33446520-5011-433B-9702-7DA6A01F46CC}" presName="compositeB" presStyleCnt="0"/>
      <dgm:spPr/>
    </dgm:pt>
    <dgm:pt modelId="{F3045291-F0E1-499F-87CD-CB3B2600D0F4}" type="pres">
      <dgm:prSet presAssocID="{33446520-5011-433B-9702-7DA6A01F46CC}" presName="textB" presStyleLbl="revTx" presStyleIdx="5" presStyleCnt="6" custScaleX="149187">
        <dgm:presLayoutVars>
          <dgm:bulletEnabled val="1"/>
        </dgm:presLayoutVars>
      </dgm:prSet>
      <dgm:spPr/>
    </dgm:pt>
    <dgm:pt modelId="{B1445770-1BDD-44C0-AE22-43A462E16401}" type="pres">
      <dgm:prSet presAssocID="{33446520-5011-433B-9702-7DA6A01F46CC}" presName="circleB" presStyleLbl="node1" presStyleIdx="5" presStyleCnt="6" custAng="10800000"/>
      <dgm:spPr>
        <a:prstGeom prst="triangle">
          <a:avLst/>
        </a:prstGeom>
        <a:solidFill>
          <a:schemeClr val="bg1"/>
        </a:solidFill>
      </dgm:spPr>
    </dgm:pt>
    <dgm:pt modelId="{C2821957-6CE7-42A6-A9AA-532CB044085D}" type="pres">
      <dgm:prSet presAssocID="{33446520-5011-433B-9702-7DA6A01F46CC}" presName="spaceB" presStyleCnt="0"/>
      <dgm:spPr/>
    </dgm:pt>
  </dgm:ptLst>
  <dgm:cxnLst>
    <dgm:cxn modelId="{3DF10826-A761-42A4-ACE5-DB5879F608D0}" srcId="{2D9D4339-0868-4EB6-805E-E57C41E4D6EC}" destId="{2AD368AE-9EB5-40C7-88CE-FBEB4B451262}" srcOrd="1" destOrd="0" parTransId="{D5AC5509-21D4-4B32-AD9A-FFF94ADAB697}" sibTransId="{52D0CE18-DCC9-4CD3-B102-7E5F688DA5D5}"/>
    <dgm:cxn modelId="{A5104C2A-BDCC-49FC-B2DD-C08714D41E19}" type="presOf" srcId="{2AD368AE-9EB5-40C7-88CE-FBEB4B451262}" destId="{B34C0E09-C762-4212-B2DB-BDDEB8FBA847}" srcOrd="0" destOrd="0" presId="urn:microsoft.com/office/officeart/2005/8/layout/hProcess11"/>
    <dgm:cxn modelId="{780F2C44-004A-4A04-95FA-F109298BB676}" srcId="{2D9D4339-0868-4EB6-805E-E57C41E4D6EC}" destId="{F9CC31CF-8043-4727-B03A-1F015DC28C9A}" srcOrd="2" destOrd="0" parTransId="{1BB69ACE-B8F5-4B12-83C7-E43BEF5FCFC8}" sibTransId="{EB6DB2B9-1340-4909-9AD1-3E17EE151D32}"/>
    <dgm:cxn modelId="{97DBDF65-63ED-4C09-8B08-40C31D909DDA}" srcId="{2D9D4339-0868-4EB6-805E-E57C41E4D6EC}" destId="{0CDB163C-5C31-4131-85D7-D0596B81A228}" srcOrd="4" destOrd="0" parTransId="{9AC527C0-2555-4EAF-96D2-C7E603025C8B}" sibTransId="{B71AAE64-CD20-4CC6-A9C8-D055C25A83D7}"/>
    <dgm:cxn modelId="{5A0DA672-561C-4B2B-9902-62F5C7A5FEAC}" type="presOf" srcId="{0CDB163C-5C31-4131-85D7-D0596B81A228}" destId="{C4CB6331-3642-43B0-B757-EA09B22D6AC4}" srcOrd="0" destOrd="0" presId="urn:microsoft.com/office/officeart/2005/8/layout/hProcess11"/>
    <dgm:cxn modelId="{5862B55A-688D-4D60-9415-F02F5E6F64E2}" type="presOf" srcId="{2D9D4339-0868-4EB6-805E-E57C41E4D6EC}" destId="{2089816D-D944-42D8-8A39-D757AE557BA6}" srcOrd="0" destOrd="0" presId="urn:microsoft.com/office/officeart/2005/8/layout/hProcess11"/>
    <dgm:cxn modelId="{2CA78796-2580-4952-97DC-C15C19D2CBD3}" type="presOf" srcId="{F9CC31CF-8043-4727-B03A-1F015DC28C9A}" destId="{0AF8FA2F-039E-49E4-9DC8-359CCAC13DBD}" srcOrd="0" destOrd="0" presId="urn:microsoft.com/office/officeart/2005/8/layout/hProcess11"/>
    <dgm:cxn modelId="{A1207EC6-C81D-4147-BDF1-070E2BD10349}" type="presOf" srcId="{7AF359B0-10E6-47D1-8642-C18F3685D82E}" destId="{79007E09-1901-44CC-AB46-2E29A4FD5008}" srcOrd="0" destOrd="0" presId="urn:microsoft.com/office/officeart/2005/8/layout/hProcess11"/>
    <dgm:cxn modelId="{380A3FCC-18F3-47FE-8608-5BDF293549B2}" srcId="{2D9D4339-0868-4EB6-805E-E57C41E4D6EC}" destId="{7AF359B0-10E6-47D1-8642-C18F3685D82E}" srcOrd="3" destOrd="0" parTransId="{0AC9F603-E31E-43CB-BC79-82FDAA86475C}" sibTransId="{ED558A4B-D85D-440A-B2AD-469CF41AFE77}"/>
    <dgm:cxn modelId="{66826EDB-1FEA-46AB-9E81-95E0F295377A}" srcId="{2D9D4339-0868-4EB6-805E-E57C41E4D6EC}" destId="{33446520-5011-433B-9702-7DA6A01F46CC}" srcOrd="5" destOrd="0" parTransId="{5ABCB79D-351E-4E65-ABF2-6EDF9B2221C9}" sibTransId="{EA05FAE2-5069-4B03-98BB-B29426363D1A}"/>
    <dgm:cxn modelId="{DBB6B3E4-310D-48A7-95BC-C0F5D7E8A190}" srcId="{2D9D4339-0868-4EB6-805E-E57C41E4D6EC}" destId="{585DBA6B-B070-4C54-B66B-BF98AD9FC2EE}" srcOrd="0" destOrd="0" parTransId="{855FF3A7-6120-449B-9DEE-5263DFFEE28C}" sibTransId="{8B1EACA5-16FB-48D4-AB44-9ABD410D5897}"/>
    <dgm:cxn modelId="{59C757EC-ACC5-4508-873E-1295AC11463C}" type="presOf" srcId="{33446520-5011-433B-9702-7DA6A01F46CC}" destId="{F3045291-F0E1-499F-87CD-CB3B2600D0F4}" srcOrd="0" destOrd="0" presId="urn:microsoft.com/office/officeart/2005/8/layout/hProcess11"/>
    <dgm:cxn modelId="{1860DEF0-A2A8-4B36-8AAD-9178C304EE02}" type="presOf" srcId="{585DBA6B-B070-4C54-B66B-BF98AD9FC2EE}" destId="{4ADED711-889C-407C-81D0-6DB22DE50C6B}" srcOrd="0" destOrd="0" presId="urn:microsoft.com/office/officeart/2005/8/layout/hProcess11"/>
    <dgm:cxn modelId="{AF0A3783-D5D8-42B7-B2C7-FFF1EE38C565}" type="presParOf" srcId="{2089816D-D944-42D8-8A39-D757AE557BA6}" destId="{3A5D7C84-BCD6-449C-9B3B-B807A66D259F}" srcOrd="0" destOrd="0" presId="urn:microsoft.com/office/officeart/2005/8/layout/hProcess11"/>
    <dgm:cxn modelId="{10691CD8-6A30-42EB-AB4E-58560713E4AE}" type="presParOf" srcId="{2089816D-D944-42D8-8A39-D757AE557BA6}" destId="{218870F3-0286-4AEB-8B19-952278E6A875}" srcOrd="1" destOrd="0" presId="urn:microsoft.com/office/officeart/2005/8/layout/hProcess11"/>
    <dgm:cxn modelId="{96A16E4D-DE58-4C0A-B3C3-AD728857D8EA}" type="presParOf" srcId="{218870F3-0286-4AEB-8B19-952278E6A875}" destId="{A859E59F-DF45-42C2-B84F-D2DB91C001ED}" srcOrd="0" destOrd="0" presId="urn:microsoft.com/office/officeart/2005/8/layout/hProcess11"/>
    <dgm:cxn modelId="{F031984C-1857-4B09-B2AE-8D6BBC0F1412}" type="presParOf" srcId="{A859E59F-DF45-42C2-B84F-D2DB91C001ED}" destId="{4ADED711-889C-407C-81D0-6DB22DE50C6B}" srcOrd="0" destOrd="0" presId="urn:microsoft.com/office/officeart/2005/8/layout/hProcess11"/>
    <dgm:cxn modelId="{27136F89-920F-4CEA-BBC8-644026B35A6A}" type="presParOf" srcId="{A859E59F-DF45-42C2-B84F-D2DB91C001ED}" destId="{10E1A261-986A-4B9E-B1AB-003C0A4EABAF}" srcOrd="1" destOrd="0" presId="urn:microsoft.com/office/officeart/2005/8/layout/hProcess11"/>
    <dgm:cxn modelId="{18605D4D-F060-48EC-AE0D-771E721F8ACA}" type="presParOf" srcId="{A859E59F-DF45-42C2-B84F-D2DB91C001ED}" destId="{46BD0FCA-1BC3-499C-A4B9-B68C636F2C27}" srcOrd="2" destOrd="0" presId="urn:microsoft.com/office/officeart/2005/8/layout/hProcess11"/>
    <dgm:cxn modelId="{AE40F98A-37C9-4413-BB3E-C06D9BAC34B5}" type="presParOf" srcId="{218870F3-0286-4AEB-8B19-952278E6A875}" destId="{8D1F1AA3-5E99-4EF8-A3FD-DC2F1E8BE197}" srcOrd="1" destOrd="0" presId="urn:microsoft.com/office/officeart/2005/8/layout/hProcess11"/>
    <dgm:cxn modelId="{4386242D-9E74-4231-88EF-4C125E855379}" type="presParOf" srcId="{218870F3-0286-4AEB-8B19-952278E6A875}" destId="{6D510601-5371-4731-AE1F-C73B76056A85}" srcOrd="2" destOrd="0" presId="urn:microsoft.com/office/officeart/2005/8/layout/hProcess11"/>
    <dgm:cxn modelId="{AC4D77EF-B9BD-428C-A4E6-7AC35C023D51}" type="presParOf" srcId="{6D510601-5371-4731-AE1F-C73B76056A85}" destId="{B34C0E09-C762-4212-B2DB-BDDEB8FBA847}" srcOrd="0" destOrd="0" presId="urn:microsoft.com/office/officeart/2005/8/layout/hProcess11"/>
    <dgm:cxn modelId="{0E67C0CD-67F8-4458-BC4C-3EBCE15DCB5B}" type="presParOf" srcId="{6D510601-5371-4731-AE1F-C73B76056A85}" destId="{7D228108-2DA6-42A6-B1D1-A061880A45FC}" srcOrd="1" destOrd="0" presId="urn:microsoft.com/office/officeart/2005/8/layout/hProcess11"/>
    <dgm:cxn modelId="{5E5795F6-1BE5-48AA-B700-BB6E4B742D3E}" type="presParOf" srcId="{6D510601-5371-4731-AE1F-C73B76056A85}" destId="{16B606BE-4B55-4061-89B2-B875887AFA7F}" srcOrd="2" destOrd="0" presId="urn:microsoft.com/office/officeart/2005/8/layout/hProcess11"/>
    <dgm:cxn modelId="{99606CC0-92B5-4ABB-8C89-3270342E849B}" type="presParOf" srcId="{218870F3-0286-4AEB-8B19-952278E6A875}" destId="{51CC66C2-0C6D-45B0-8FE4-2EAE255E4050}" srcOrd="3" destOrd="0" presId="urn:microsoft.com/office/officeart/2005/8/layout/hProcess11"/>
    <dgm:cxn modelId="{DA9AD0FC-91CF-4D66-8792-2DCB6C37D3F9}" type="presParOf" srcId="{218870F3-0286-4AEB-8B19-952278E6A875}" destId="{7049232E-E9D0-410E-A1D3-4FB76033833E}" srcOrd="4" destOrd="0" presId="urn:microsoft.com/office/officeart/2005/8/layout/hProcess11"/>
    <dgm:cxn modelId="{C7CB3F80-531F-4234-BFA5-AF48863131A2}" type="presParOf" srcId="{7049232E-E9D0-410E-A1D3-4FB76033833E}" destId="{0AF8FA2F-039E-49E4-9DC8-359CCAC13DBD}" srcOrd="0" destOrd="0" presId="urn:microsoft.com/office/officeart/2005/8/layout/hProcess11"/>
    <dgm:cxn modelId="{6218CE07-4D37-413D-954C-380259753B1B}" type="presParOf" srcId="{7049232E-E9D0-410E-A1D3-4FB76033833E}" destId="{8E608993-E4AA-4540-8945-4DB284429878}" srcOrd="1" destOrd="0" presId="urn:microsoft.com/office/officeart/2005/8/layout/hProcess11"/>
    <dgm:cxn modelId="{34B8591E-3D3A-45F9-900A-A426B695F75D}" type="presParOf" srcId="{7049232E-E9D0-410E-A1D3-4FB76033833E}" destId="{DC87F100-F308-4071-859C-1DB3214331BE}" srcOrd="2" destOrd="0" presId="urn:microsoft.com/office/officeart/2005/8/layout/hProcess11"/>
    <dgm:cxn modelId="{FEEBD058-51C4-4D98-9CA1-BA2CD1885610}" type="presParOf" srcId="{218870F3-0286-4AEB-8B19-952278E6A875}" destId="{76A3A6F9-54C5-4554-A717-2041E02D8EA1}" srcOrd="5" destOrd="0" presId="urn:microsoft.com/office/officeart/2005/8/layout/hProcess11"/>
    <dgm:cxn modelId="{C1662325-883E-49F0-8621-D199BA5ADB69}" type="presParOf" srcId="{218870F3-0286-4AEB-8B19-952278E6A875}" destId="{CE51E3D6-9174-455C-BF80-9207F2360168}" srcOrd="6" destOrd="0" presId="urn:microsoft.com/office/officeart/2005/8/layout/hProcess11"/>
    <dgm:cxn modelId="{B88DCCCB-553F-44D0-B418-8D76E485B215}" type="presParOf" srcId="{CE51E3D6-9174-455C-BF80-9207F2360168}" destId="{79007E09-1901-44CC-AB46-2E29A4FD5008}" srcOrd="0" destOrd="0" presId="urn:microsoft.com/office/officeart/2005/8/layout/hProcess11"/>
    <dgm:cxn modelId="{0D71CBC1-97C7-43EB-9FEA-D104A5F50013}" type="presParOf" srcId="{CE51E3D6-9174-455C-BF80-9207F2360168}" destId="{5EC31682-708C-4169-B943-A985BD0D937D}" srcOrd="1" destOrd="0" presId="urn:microsoft.com/office/officeart/2005/8/layout/hProcess11"/>
    <dgm:cxn modelId="{C5F9CD63-EC67-4BA8-8A47-CC12F05B55B8}" type="presParOf" srcId="{CE51E3D6-9174-455C-BF80-9207F2360168}" destId="{1CE017C4-A94D-40DD-AA4E-1CF70F2144C0}" srcOrd="2" destOrd="0" presId="urn:microsoft.com/office/officeart/2005/8/layout/hProcess11"/>
    <dgm:cxn modelId="{C96D8F6F-9E02-4293-85D6-ED356D988B33}" type="presParOf" srcId="{218870F3-0286-4AEB-8B19-952278E6A875}" destId="{F2A5A5FA-4F10-4AF0-9A08-3FC8810D2A64}" srcOrd="7" destOrd="0" presId="urn:microsoft.com/office/officeart/2005/8/layout/hProcess11"/>
    <dgm:cxn modelId="{42DCF632-73CC-4887-890A-23E091F9042D}" type="presParOf" srcId="{218870F3-0286-4AEB-8B19-952278E6A875}" destId="{D2BA94F5-5B55-4018-BB04-AFF0F62A5495}" srcOrd="8" destOrd="0" presId="urn:microsoft.com/office/officeart/2005/8/layout/hProcess11"/>
    <dgm:cxn modelId="{6BE4A89F-3B37-45A7-9182-2FAD3C7FC3DA}" type="presParOf" srcId="{D2BA94F5-5B55-4018-BB04-AFF0F62A5495}" destId="{C4CB6331-3642-43B0-B757-EA09B22D6AC4}" srcOrd="0" destOrd="0" presId="urn:microsoft.com/office/officeart/2005/8/layout/hProcess11"/>
    <dgm:cxn modelId="{44B821E8-7E2B-4C21-85BB-8E5B2B6A6C23}" type="presParOf" srcId="{D2BA94F5-5B55-4018-BB04-AFF0F62A5495}" destId="{A3546218-87FA-45AA-B96B-A48D9FBE3628}" srcOrd="1" destOrd="0" presId="urn:microsoft.com/office/officeart/2005/8/layout/hProcess11"/>
    <dgm:cxn modelId="{A7309454-A6E4-49F9-BFA1-8A6AE8306EBD}" type="presParOf" srcId="{D2BA94F5-5B55-4018-BB04-AFF0F62A5495}" destId="{B52FD6C5-E635-4B4D-9F56-91EE81FD6835}" srcOrd="2" destOrd="0" presId="urn:microsoft.com/office/officeart/2005/8/layout/hProcess11"/>
    <dgm:cxn modelId="{B5D6AD93-2737-44E4-9E25-1FABEE0211A2}" type="presParOf" srcId="{218870F3-0286-4AEB-8B19-952278E6A875}" destId="{542D9D6E-3E83-4906-8BA5-89D59815E55B}" srcOrd="9" destOrd="0" presId="urn:microsoft.com/office/officeart/2005/8/layout/hProcess11"/>
    <dgm:cxn modelId="{3569D3F7-4FD4-477B-B199-5DDC9173DEA4}" type="presParOf" srcId="{218870F3-0286-4AEB-8B19-952278E6A875}" destId="{6907F8C5-33C7-4FE2-AD02-AD7D4B2CA6F9}" srcOrd="10" destOrd="0" presId="urn:microsoft.com/office/officeart/2005/8/layout/hProcess11"/>
    <dgm:cxn modelId="{2092ADE2-764D-4EF0-8D81-28D39937F874}" type="presParOf" srcId="{6907F8C5-33C7-4FE2-AD02-AD7D4B2CA6F9}" destId="{F3045291-F0E1-499F-87CD-CB3B2600D0F4}" srcOrd="0" destOrd="0" presId="urn:microsoft.com/office/officeart/2005/8/layout/hProcess11"/>
    <dgm:cxn modelId="{75B31866-DEE9-4FAB-9828-8C70BDD7FAE2}" type="presParOf" srcId="{6907F8C5-33C7-4FE2-AD02-AD7D4B2CA6F9}" destId="{B1445770-1BDD-44C0-AE22-43A462E16401}" srcOrd="1" destOrd="0" presId="urn:microsoft.com/office/officeart/2005/8/layout/hProcess11"/>
    <dgm:cxn modelId="{97382744-686F-478A-B547-0CB83D34C451}" type="presParOf" srcId="{6907F8C5-33C7-4FE2-AD02-AD7D4B2CA6F9}" destId="{C2821957-6CE7-42A6-A9AA-532CB044085D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EC435B-82A4-462A-89E0-3AB6A038FA29}">
      <dsp:nvSpPr>
        <dsp:cNvPr id="0" name=""/>
        <dsp:cNvSpPr/>
      </dsp:nvSpPr>
      <dsp:spPr>
        <a:xfrm>
          <a:off x="3101255" y="1685761"/>
          <a:ext cx="1891231" cy="1891231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/>
            <a:t>FACULTY MANAGEMENT</a:t>
          </a:r>
        </a:p>
      </dsp:txBody>
      <dsp:txXfrm>
        <a:off x="3378219" y="1962725"/>
        <a:ext cx="1337303" cy="1337303"/>
      </dsp:txXfrm>
    </dsp:sp>
    <dsp:sp modelId="{418BB195-A1B3-481A-8BF1-11E313F4D376}">
      <dsp:nvSpPr>
        <dsp:cNvPr id="0" name=""/>
        <dsp:cNvSpPr/>
      </dsp:nvSpPr>
      <dsp:spPr>
        <a:xfrm rot="16200000">
          <a:off x="3806912" y="1434377"/>
          <a:ext cx="479919" cy="22847"/>
        </a:xfrm>
        <a:custGeom>
          <a:avLst/>
          <a:gdLst/>
          <a:ahLst/>
          <a:cxnLst/>
          <a:rect l="0" t="0" r="0" b="0"/>
          <a:pathLst>
            <a:path>
              <a:moveTo>
                <a:pt x="0" y="11423"/>
              </a:moveTo>
              <a:lnTo>
                <a:pt x="479919" y="11423"/>
              </a:lnTo>
            </a:path>
          </a:pathLst>
        </a:custGeom>
        <a:noFill/>
        <a:ln w="63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00" b="1" kern="1200"/>
        </a:p>
      </dsp:txBody>
      <dsp:txXfrm>
        <a:off x="4034873" y="1433803"/>
        <a:ext cx="23995" cy="23995"/>
      </dsp:txXfrm>
    </dsp:sp>
    <dsp:sp modelId="{B93BED96-89BD-400F-A11B-8CFAB8D69F39}">
      <dsp:nvSpPr>
        <dsp:cNvPr id="0" name=""/>
        <dsp:cNvSpPr/>
      </dsp:nvSpPr>
      <dsp:spPr>
        <a:xfrm>
          <a:off x="3361410" y="-165079"/>
          <a:ext cx="1370921" cy="1370921"/>
        </a:xfrm>
        <a:prstGeom prst="flowChartConnector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>
              <a:latin typeface="Comenia Sans" panose="02000503080000020004" pitchFamily="50" charset="-18"/>
            </a:rPr>
            <a:t>Department</a:t>
          </a:r>
          <a:br>
            <a:rPr lang="cs-CZ" sz="1200" b="1" kern="1200" dirty="0">
              <a:latin typeface="Comenia Sans" panose="02000503080000020004" pitchFamily="50" charset="-18"/>
            </a:rPr>
          </a:br>
          <a:r>
            <a:rPr lang="cs-CZ" sz="1200" b="1" kern="1200" dirty="0">
              <a:latin typeface="Comenia Sans" panose="02000503080000020004" pitchFamily="50" charset="-18"/>
            </a:rPr>
            <a:t>of </a:t>
          </a:r>
          <a:r>
            <a:rPr lang="cs-CZ" sz="1200" b="1" kern="1200" dirty="0" err="1">
              <a:latin typeface="Comenia Sans" panose="02000503080000020004" pitchFamily="50" charset="-18"/>
            </a:rPr>
            <a:t>Applied</a:t>
          </a:r>
          <a:r>
            <a:rPr lang="cs-CZ" sz="1200" b="1" kern="1200" dirty="0">
              <a:latin typeface="Comenia Sans" panose="02000503080000020004" pitchFamily="50" charset="-18"/>
            </a:rPr>
            <a:t> </a:t>
          </a:r>
          <a:r>
            <a:rPr lang="cs-CZ" sz="1200" b="1" kern="1200" dirty="0" err="1">
              <a:latin typeface="Comenia Sans" panose="02000503080000020004" pitchFamily="50" charset="-18"/>
            </a:rPr>
            <a:t>Linguistics</a:t>
          </a:r>
          <a:endParaRPr lang="cs-CZ" sz="1200" b="1" kern="1200" dirty="0"/>
        </a:p>
      </dsp:txBody>
      <dsp:txXfrm>
        <a:off x="3562177" y="35688"/>
        <a:ext cx="969387" cy="969387"/>
      </dsp:txXfrm>
    </dsp:sp>
    <dsp:sp modelId="{2719DC7C-42B7-4B94-8A06-35E0D5E2C50C}">
      <dsp:nvSpPr>
        <dsp:cNvPr id="0" name=""/>
        <dsp:cNvSpPr/>
      </dsp:nvSpPr>
      <dsp:spPr>
        <a:xfrm rot="18360000">
          <a:off x="4503775" y="1660802"/>
          <a:ext cx="479919" cy="22847"/>
        </a:xfrm>
        <a:custGeom>
          <a:avLst/>
          <a:gdLst/>
          <a:ahLst/>
          <a:cxnLst/>
          <a:rect l="0" t="0" r="0" b="0"/>
          <a:pathLst>
            <a:path>
              <a:moveTo>
                <a:pt x="0" y="11423"/>
              </a:moveTo>
              <a:lnTo>
                <a:pt x="479919" y="11423"/>
              </a:lnTo>
            </a:path>
          </a:pathLst>
        </a:custGeom>
        <a:noFill/>
        <a:ln w="63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00" b="1" kern="1200"/>
        </a:p>
      </dsp:txBody>
      <dsp:txXfrm>
        <a:off x="4731737" y="1660228"/>
        <a:ext cx="23995" cy="23995"/>
      </dsp:txXfrm>
    </dsp:sp>
    <dsp:sp modelId="{64ABDFC5-E1F1-4D2B-9C90-767C9A5051FE}">
      <dsp:nvSpPr>
        <dsp:cNvPr id="0" name=""/>
        <dsp:cNvSpPr/>
      </dsp:nvSpPr>
      <dsp:spPr>
        <a:xfrm>
          <a:off x="4602223" y="238084"/>
          <a:ext cx="1370921" cy="1370921"/>
        </a:xfrm>
        <a:prstGeom prst="flowChartConnector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>
              <a:latin typeface="Comenia Sans" panose="02000503080000020004" pitchFamily="50" charset="-18"/>
            </a:rPr>
            <a:t>Department </a:t>
          </a:r>
          <a:br>
            <a:rPr lang="cs-CZ" sz="1200" b="1" kern="1200" dirty="0">
              <a:latin typeface="Comenia Sans" panose="02000503080000020004" pitchFamily="50" charset="-18"/>
            </a:rPr>
          </a:br>
          <a:r>
            <a:rPr lang="cs-CZ" sz="1200" b="1" kern="1200" dirty="0">
              <a:latin typeface="Comenia Sans" panose="02000503080000020004" pitchFamily="50" charset="-18"/>
            </a:rPr>
            <a:t>of </a:t>
          </a:r>
          <a:r>
            <a:rPr lang="cs-CZ" sz="1200" b="1" kern="1200" dirty="0" err="1">
              <a:latin typeface="Comenia Sans" panose="02000503080000020004" pitchFamily="50" charset="-18"/>
            </a:rPr>
            <a:t>Economics</a:t>
          </a:r>
          <a:endParaRPr lang="cs-CZ" sz="1200" b="1" kern="1200" dirty="0"/>
        </a:p>
      </dsp:txBody>
      <dsp:txXfrm>
        <a:off x="4802990" y="438851"/>
        <a:ext cx="969387" cy="969387"/>
      </dsp:txXfrm>
    </dsp:sp>
    <dsp:sp modelId="{85924FF4-4E0A-4376-9B74-84AFB866826C}">
      <dsp:nvSpPr>
        <dsp:cNvPr id="0" name=""/>
        <dsp:cNvSpPr/>
      </dsp:nvSpPr>
      <dsp:spPr>
        <a:xfrm rot="20520000">
          <a:off x="4934461" y="2253590"/>
          <a:ext cx="479919" cy="22847"/>
        </a:xfrm>
        <a:custGeom>
          <a:avLst/>
          <a:gdLst/>
          <a:ahLst/>
          <a:cxnLst/>
          <a:rect l="0" t="0" r="0" b="0"/>
          <a:pathLst>
            <a:path>
              <a:moveTo>
                <a:pt x="0" y="11423"/>
              </a:moveTo>
              <a:lnTo>
                <a:pt x="479919" y="11423"/>
              </a:lnTo>
            </a:path>
          </a:pathLst>
        </a:custGeom>
        <a:noFill/>
        <a:ln w="63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00" b="1" kern="1200"/>
        </a:p>
      </dsp:txBody>
      <dsp:txXfrm>
        <a:off x="5162422" y="2253016"/>
        <a:ext cx="23995" cy="23995"/>
      </dsp:txXfrm>
    </dsp:sp>
    <dsp:sp modelId="{256BC770-2992-439D-AC11-0C02D61C2781}">
      <dsp:nvSpPr>
        <dsp:cNvPr id="0" name=""/>
        <dsp:cNvSpPr/>
      </dsp:nvSpPr>
      <dsp:spPr>
        <a:xfrm>
          <a:off x="5369087" y="1293582"/>
          <a:ext cx="1370921" cy="1370921"/>
        </a:xfrm>
        <a:prstGeom prst="flowChartConnector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>
              <a:latin typeface="Comenia Sans" panose="02000503080000020004" pitchFamily="50" charset="-18"/>
            </a:rPr>
            <a:t>Department </a:t>
          </a:r>
          <a:br>
            <a:rPr lang="cs-CZ" sz="1200" b="1" kern="1200" dirty="0">
              <a:latin typeface="Comenia Sans" panose="02000503080000020004" pitchFamily="50" charset="-18"/>
            </a:rPr>
          </a:br>
          <a:r>
            <a:rPr lang="cs-CZ" sz="1200" b="1" kern="1200" dirty="0">
              <a:latin typeface="Comenia Sans" panose="02000503080000020004" pitchFamily="50" charset="-18"/>
            </a:rPr>
            <a:t>of </a:t>
          </a:r>
          <a:r>
            <a:rPr lang="cs-CZ" sz="1200" b="1" kern="1200" dirty="0" err="1">
              <a:latin typeface="Comenia Sans" panose="02000503080000020004" pitchFamily="50" charset="-18"/>
            </a:rPr>
            <a:t>Information</a:t>
          </a:r>
          <a:r>
            <a:rPr lang="cs-CZ" sz="1200" b="1" kern="1200" dirty="0">
              <a:latin typeface="Comenia Sans" panose="02000503080000020004" pitchFamily="50" charset="-18"/>
            </a:rPr>
            <a:t> Technologies</a:t>
          </a:r>
          <a:endParaRPr lang="cs-CZ" sz="1200" b="1" kern="1200" dirty="0"/>
        </a:p>
      </dsp:txBody>
      <dsp:txXfrm>
        <a:off x="5569854" y="1494349"/>
        <a:ext cx="969387" cy="969387"/>
      </dsp:txXfrm>
    </dsp:sp>
    <dsp:sp modelId="{FA2341D3-E70D-4239-BDC4-BEFCDFFE7BE8}">
      <dsp:nvSpPr>
        <dsp:cNvPr id="0" name=""/>
        <dsp:cNvSpPr/>
      </dsp:nvSpPr>
      <dsp:spPr>
        <a:xfrm rot="1080000">
          <a:off x="4934461" y="2986316"/>
          <a:ext cx="479919" cy="22847"/>
        </a:xfrm>
        <a:custGeom>
          <a:avLst/>
          <a:gdLst/>
          <a:ahLst/>
          <a:cxnLst/>
          <a:rect l="0" t="0" r="0" b="0"/>
          <a:pathLst>
            <a:path>
              <a:moveTo>
                <a:pt x="0" y="11423"/>
              </a:moveTo>
              <a:lnTo>
                <a:pt x="479919" y="11423"/>
              </a:lnTo>
            </a:path>
          </a:pathLst>
        </a:custGeom>
        <a:noFill/>
        <a:ln w="63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00" b="1" kern="1200"/>
        </a:p>
      </dsp:txBody>
      <dsp:txXfrm>
        <a:off x="5162422" y="2985741"/>
        <a:ext cx="23995" cy="23995"/>
      </dsp:txXfrm>
    </dsp:sp>
    <dsp:sp modelId="{10A84F4B-D4BE-4FDC-849E-FEE13D27A02A}">
      <dsp:nvSpPr>
        <dsp:cNvPr id="0" name=""/>
        <dsp:cNvSpPr/>
      </dsp:nvSpPr>
      <dsp:spPr>
        <a:xfrm>
          <a:off x="5369087" y="2598249"/>
          <a:ext cx="1370921" cy="1370921"/>
        </a:xfrm>
        <a:prstGeom prst="flowChartConnector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Comenia Sans" panose="02000503080000020004" pitchFamily="50" charset="-18"/>
            </a:rPr>
            <a:t>Department </a:t>
          </a:r>
          <a:br>
            <a:rPr lang="cs-CZ" sz="1200" b="1" kern="1200" dirty="0">
              <a:latin typeface="Comenia Sans" panose="02000503080000020004" pitchFamily="50" charset="-18"/>
            </a:rPr>
          </a:br>
          <a:r>
            <a:rPr lang="en-US" sz="1200" b="1" kern="1200" dirty="0">
              <a:latin typeface="Comenia Sans" panose="02000503080000020004" pitchFamily="50" charset="-18"/>
            </a:rPr>
            <a:t>of Informatics </a:t>
          </a:r>
          <a:br>
            <a:rPr lang="cs-CZ" sz="1200" b="1" kern="1200" dirty="0">
              <a:latin typeface="Comenia Sans" panose="02000503080000020004" pitchFamily="50" charset="-18"/>
            </a:rPr>
          </a:br>
          <a:r>
            <a:rPr lang="en-US" sz="1200" b="1" kern="1200" dirty="0">
              <a:latin typeface="Comenia Sans" panose="02000503080000020004" pitchFamily="50" charset="-18"/>
            </a:rPr>
            <a:t>and</a:t>
          </a:r>
          <a:r>
            <a:rPr lang="cs-CZ" sz="1200" b="1" kern="1200" dirty="0">
              <a:latin typeface="Comenia Sans" panose="02000503080000020004" pitchFamily="50" charset="-18"/>
            </a:rPr>
            <a:t> </a:t>
          </a:r>
          <a:r>
            <a:rPr lang="en-US" sz="1200" b="1" kern="1200" dirty="0">
              <a:latin typeface="Comenia Sans" panose="02000503080000020004" pitchFamily="50" charset="-18"/>
            </a:rPr>
            <a:t>Quantitative Methods</a:t>
          </a:r>
          <a:endParaRPr lang="cs-CZ" sz="1200" b="1" kern="1200" dirty="0"/>
        </a:p>
      </dsp:txBody>
      <dsp:txXfrm>
        <a:off x="5569854" y="2799016"/>
        <a:ext cx="969387" cy="969387"/>
      </dsp:txXfrm>
    </dsp:sp>
    <dsp:sp modelId="{A1C11C61-276E-4712-8AD9-31F1FBDB05F7}">
      <dsp:nvSpPr>
        <dsp:cNvPr id="0" name=""/>
        <dsp:cNvSpPr/>
      </dsp:nvSpPr>
      <dsp:spPr>
        <a:xfrm rot="3240000">
          <a:off x="4503775" y="3579103"/>
          <a:ext cx="479919" cy="22847"/>
        </a:xfrm>
        <a:custGeom>
          <a:avLst/>
          <a:gdLst/>
          <a:ahLst/>
          <a:cxnLst/>
          <a:rect l="0" t="0" r="0" b="0"/>
          <a:pathLst>
            <a:path>
              <a:moveTo>
                <a:pt x="0" y="11423"/>
              </a:moveTo>
              <a:lnTo>
                <a:pt x="479919" y="11423"/>
              </a:lnTo>
            </a:path>
          </a:pathLst>
        </a:custGeom>
        <a:noFill/>
        <a:ln w="63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00" b="1" kern="1200"/>
        </a:p>
      </dsp:txBody>
      <dsp:txXfrm>
        <a:off x="4731737" y="3578529"/>
        <a:ext cx="23995" cy="23995"/>
      </dsp:txXfrm>
    </dsp:sp>
    <dsp:sp modelId="{4664AAA0-1D91-486E-BE27-A45056CE7698}">
      <dsp:nvSpPr>
        <dsp:cNvPr id="0" name=""/>
        <dsp:cNvSpPr/>
      </dsp:nvSpPr>
      <dsp:spPr>
        <a:xfrm>
          <a:off x="4602223" y="3653747"/>
          <a:ext cx="1370921" cy="1370921"/>
        </a:xfrm>
        <a:prstGeom prst="flowChartConnector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>
              <a:latin typeface="Comenia Sans" panose="02000503080000020004" pitchFamily="50" charset="-18"/>
            </a:rPr>
            <a:t>Department </a:t>
          </a:r>
          <a:br>
            <a:rPr lang="cs-CZ" sz="1200" b="1" kern="1200" dirty="0">
              <a:latin typeface="Comenia Sans" panose="02000503080000020004" pitchFamily="50" charset="-18"/>
            </a:rPr>
          </a:br>
          <a:r>
            <a:rPr lang="cs-CZ" sz="1200" b="1" kern="1200" dirty="0">
              <a:latin typeface="Comenia Sans" panose="02000503080000020004" pitchFamily="50" charset="-18"/>
            </a:rPr>
            <a:t>of Management</a:t>
          </a:r>
          <a:endParaRPr lang="cs-CZ" sz="1200" b="1" kern="1200" dirty="0"/>
        </a:p>
      </dsp:txBody>
      <dsp:txXfrm>
        <a:off x="4802990" y="3854514"/>
        <a:ext cx="969387" cy="969387"/>
      </dsp:txXfrm>
    </dsp:sp>
    <dsp:sp modelId="{385762C8-4AD1-4934-90F7-A4FD3B110ABB}">
      <dsp:nvSpPr>
        <dsp:cNvPr id="0" name=""/>
        <dsp:cNvSpPr/>
      </dsp:nvSpPr>
      <dsp:spPr>
        <a:xfrm rot="5400000">
          <a:off x="3806912" y="3805528"/>
          <a:ext cx="479919" cy="22847"/>
        </a:xfrm>
        <a:custGeom>
          <a:avLst/>
          <a:gdLst/>
          <a:ahLst/>
          <a:cxnLst/>
          <a:rect l="0" t="0" r="0" b="0"/>
          <a:pathLst>
            <a:path>
              <a:moveTo>
                <a:pt x="0" y="11423"/>
              </a:moveTo>
              <a:lnTo>
                <a:pt x="479919" y="11423"/>
              </a:lnTo>
            </a:path>
          </a:pathLst>
        </a:custGeom>
        <a:noFill/>
        <a:ln w="63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00" b="1" kern="1200"/>
        </a:p>
      </dsp:txBody>
      <dsp:txXfrm>
        <a:off x="4034873" y="3804954"/>
        <a:ext cx="23995" cy="23995"/>
      </dsp:txXfrm>
    </dsp:sp>
    <dsp:sp modelId="{487B20F8-8B16-4091-A0BE-79BA521C9591}">
      <dsp:nvSpPr>
        <dsp:cNvPr id="0" name=""/>
        <dsp:cNvSpPr/>
      </dsp:nvSpPr>
      <dsp:spPr>
        <a:xfrm>
          <a:off x="3361410" y="4056911"/>
          <a:ext cx="1370921" cy="1370921"/>
        </a:xfrm>
        <a:prstGeom prst="flowChartConnector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Comenia Sans" panose="02000503080000020004" pitchFamily="50" charset="-18"/>
            </a:rPr>
            <a:t>Department </a:t>
          </a:r>
          <a:br>
            <a:rPr lang="cs-CZ" sz="1200" b="1" kern="1200" dirty="0">
              <a:latin typeface="Comenia Sans" panose="02000503080000020004" pitchFamily="50" charset="-18"/>
            </a:rPr>
          </a:br>
          <a:r>
            <a:rPr lang="en-US" sz="1200" b="1" kern="1200" dirty="0">
              <a:latin typeface="Comenia Sans" panose="02000503080000020004" pitchFamily="50" charset="-18"/>
            </a:rPr>
            <a:t>of </a:t>
          </a:r>
          <a:r>
            <a:rPr lang="en-US" sz="1200" b="1" kern="1200" dirty="0" err="1">
              <a:latin typeface="Comenia Sans" panose="02000503080000020004" pitchFamily="50" charset="-18"/>
            </a:rPr>
            <a:t>Recreology</a:t>
          </a:r>
          <a:r>
            <a:rPr lang="en-US" sz="1200" b="1" kern="1200" dirty="0">
              <a:latin typeface="Comenia Sans" panose="02000503080000020004" pitchFamily="50" charset="-18"/>
            </a:rPr>
            <a:t> and Tourism</a:t>
          </a:r>
          <a:endParaRPr lang="cs-CZ" sz="1200" b="1" kern="1200" dirty="0"/>
        </a:p>
      </dsp:txBody>
      <dsp:txXfrm>
        <a:off x="3562177" y="4257678"/>
        <a:ext cx="969387" cy="969387"/>
      </dsp:txXfrm>
    </dsp:sp>
    <dsp:sp modelId="{42A1199F-27B2-4FFA-A049-88AEC5C307CB}">
      <dsp:nvSpPr>
        <dsp:cNvPr id="0" name=""/>
        <dsp:cNvSpPr/>
      </dsp:nvSpPr>
      <dsp:spPr>
        <a:xfrm rot="8139906">
          <a:off x="2284013" y="3723466"/>
          <a:ext cx="1266846" cy="22847"/>
        </a:xfrm>
        <a:custGeom>
          <a:avLst/>
          <a:gdLst/>
          <a:ahLst/>
          <a:cxnLst/>
          <a:rect l="0" t="0" r="0" b="0"/>
          <a:pathLst>
            <a:path>
              <a:moveTo>
                <a:pt x="0" y="11423"/>
              </a:moveTo>
              <a:lnTo>
                <a:pt x="1266846" y="11423"/>
              </a:lnTo>
            </a:path>
          </a:pathLst>
        </a:custGeom>
        <a:noFill/>
        <a:ln w="63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 rot="10800000">
        <a:off x="2885765" y="3703219"/>
        <a:ext cx="63342" cy="63342"/>
      </dsp:txXfrm>
    </dsp:sp>
    <dsp:sp modelId="{B2D09974-88C6-4CCD-88AD-052398385446}">
      <dsp:nvSpPr>
        <dsp:cNvPr id="0" name=""/>
        <dsp:cNvSpPr/>
      </dsp:nvSpPr>
      <dsp:spPr>
        <a:xfrm>
          <a:off x="1156116" y="4120263"/>
          <a:ext cx="1770149" cy="941522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/>
            <a:t>Center </a:t>
          </a:r>
          <a:r>
            <a:rPr lang="cs-CZ" sz="1200" b="1" kern="1200" dirty="0" err="1"/>
            <a:t>for</a:t>
          </a:r>
          <a:r>
            <a:rPr lang="cs-CZ" sz="1200" b="1" kern="1200" dirty="0"/>
            <a:t> </a:t>
          </a:r>
          <a:r>
            <a:rPr lang="cs-CZ" sz="1200" b="1" kern="1200" dirty="0" err="1"/>
            <a:t>Academic-Industrial</a:t>
          </a:r>
          <a:r>
            <a:rPr lang="cs-CZ" sz="1200" b="1" kern="1200" dirty="0"/>
            <a:t> </a:t>
          </a:r>
          <a:r>
            <a:rPr lang="cs-CZ" sz="1200" b="1" kern="1200" dirty="0" err="1"/>
            <a:t>Cooperation</a:t>
          </a:r>
          <a:endParaRPr lang="cs-CZ" sz="1200" b="1" kern="1200" dirty="0"/>
        </a:p>
      </dsp:txBody>
      <dsp:txXfrm>
        <a:off x="1202077" y="4166224"/>
        <a:ext cx="1678227" cy="849600"/>
      </dsp:txXfrm>
    </dsp:sp>
    <dsp:sp modelId="{0AE7D343-BDB8-4D0E-BC69-12BCB1358938}">
      <dsp:nvSpPr>
        <dsp:cNvPr id="0" name=""/>
        <dsp:cNvSpPr/>
      </dsp:nvSpPr>
      <dsp:spPr>
        <a:xfrm rot="9702083">
          <a:off x="2792287" y="2974310"/>
          <a:ext cx="366039" cy="22847"/>
        </a:xfrm>
        <a:custGeom>
          <a:avLst/>
          <a:gdLst/>
          <a:ahLst/>
          <a:cxnLst/>
          <a:rect l="0" t="0" r="0" b="0"/>
          <a:pathLst>
            <a:path>
              <a:moveTo>
                <a:pt x="0" y="11423"/>
              </a:moveTo>
              <a:lnTo>
                <a:pt x="366039" y="11423"/>
              </a:lnTo>
            </a:path>
          </a:pathLst>
        </a:custGeom>
        <a:noFill/>
        <a:ln w="63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 rot="10800000">
        <a:off x="2966156" y="2976583"/>
        <a:ext cx="18301" cy="18301"/>
      </dsp:txXfrm>
    </dsp:sp>
    <dsp:sp modelId="{9A38BB51-64E9-4CBF-8FF4-72505BE0E795}">
      <dsp:nvSpPr>
        <dsp:cNvPr id="0" name=""/>
        <dsp:cNvSpPr/>
      </dsp:nvSpPr>
      <dsp:spPr>
        <a:xfrm>
          <a:off x="1164823" y="2820998"/>
          <a:ext cx="1770149" cy="941522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Center for Basic </a:t>
          </a:r>
          <a:br>
            <a:rPr lang="cs-CZ" sz="1200" b="1" kern="1200" dirty="0"/>
          </a:br>
          <a:r>
            <a:rPr lang="en-US" sz="1200" b="1" kern="1200" dirty="0"/>
            <a:t>and Applied Research</a:t>
          </a:r>
          <a:endParaRPr lang="cs-CZ" sz="1200" b="1" kern="1200" dirty="0"/>
        </a:p>
      </dsp:txBody>
      <dsp:txXfrm>
        <a:off x="1210784" y="2866959"/>
        <a:ext cx="1678227" cy="849600"/>
      </dsp:txXfrm>
    </dsp:sp>
    <dsp:sp modelId="{182A6B8E-6FE1-4F18-B6C0-C9DC34AAD7B7}">
      <dsp:nvSpPr>
        <dsp:cNvPr id="0" name=""/>
        <dsp:cNvSpPr/>
      </dsp:nvSpPr>
      <dsp:spPr>
        <a:xfrm rot="11893802">
          <a:off x="2790508" y="2266661"/>
          <a:ext cx="367430" cy="22847"/>
        </a:xfrm>
        <a:custGeom>
          <a:avLst/>
          <a:gdLst/>
          <a:ahLst/>
          <a:cxnLst/>
          <a:rect l="0" t="0" r="0" b="0"/>
          <a:pathLst>
            <a:path>
              <a:moveTo>
                <a:pt x="0" y="11423"/>
              </a:moveTo>
              <a:lnTo>
                <a:pt x="367430" y="11423"/>
              </a:lnTo>
            </a:path>
          </a:pathLst>
        </a:custGeom>
        <a:noFill/>
        <a:ln w="63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 rot="10800000">
        <a:off x="2965037" y="2268899"/>
        <a:ext cx="18371" cy="18371"/>
      </dsp:txXfrm>
    </dsp:sp>
    <dsp:sp modelId="{53DEF4CF-14AF-409B-8FAC-C114F59D86B3}">
      <dsp:nvSpPr>
        <dsp:cNvPr id="0" name=""/>
        <dsp:cNvSpPr/>
      </dsp:nvSpPr>
      <dsp:spPr>
        <a:xfrm>
          <a:off x="1162169" y="1502009"/>
          <a:ext cx="1770149" cy="941522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Institute</a:t>
          </a:r>
          <a:r>
            <a:rPr lang="cs-CZ" sz="1200" b="1" kern="1200" dirty="0"/>
            <a:t> </a:t>
          </a:r>
          <a:r>
            <a:rPr lang="en-US" sz="1200" b="1" kern="1200" dirty="0"/>
            <a:t>of Further Education</a:t>
          </a:r>
          <a:r>
            <a:rPr lang="cs-CZ" sz="1200" b="1" kern="1200" dirty="0"/>
            <a:t> </a:t>
          </a:r>
          <a:r>
            <a:rPr lang="en-US" sz="1200" b="1" kern="1200" dirty="0"/>
            <a:t>(I</a:t>
          </a:r>
          <a:r>
            <a:rPr lang="cs-CZ" sz="1200" b="1" kern="1200" dirty="0"/>
            <a:t>FE</a:t>
          </a:r>
          <a:r>
            <a:rPr lang="en-US" sz="1200" b="1" kern="1200" dirty="0"/>
            <a:t> FI</a:t>
          </a:r>
          <a:r>
            <a:rPr lang="cs-CZ" sz="1200" b="1" kern="1200" dirty="0"/>
            <a:t>M)</a:t>
          </a:r>
        </a:p>
      </dsp:txBody>
      <dsp:txXfrm>
        <a:off x="1208130" y="1547970"/>
        <a:ext cx="1678227" cy="849600"/>
      </dsp:txXfrm>
    </dsp:sp>
    <dsp:sp modelId="{70ED4ACF-6A3C-47B8-8155-AD0E49FE99DC}">
      <dsp:nvSpPr>
        <dsp:cNvPr id="0" name=""/>
        <dsp:cNvSpPr/>
      </dsp:nvSpPr>
      <dsp:spPr>
        <a:xfrm rot="13536342">
          <a:off x="2268715" y="1474825"/>
          <a:ext cx="1313974" cy="22847"/>
        </a:xfrm>
        <a:custGeom>
          <a:avLst/>
          <a:gdLst/>
          <a:ahLst/>
          <a:cxnLst/>
          <a:rect l="0" t="0" r="0" b="0"/>
          <a:pathLst>
            <a:path>
              <a:moveTo>
                <a:pt x="0" y="11423"/>
              </a:moveTo>
              <a:lnTo>
                <a:pt x="1313974" y="11423"/>
              </a:lnTo>
            </a:path>
          </a:pathLst>
        </a:custGeom>
        <a:noFill/>
        <a:ln w="63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 rot="10800000">
        <a:off x="2892853" y="1453399"/>
        <a:ext cx="65698" cy="65698"/>
      </dsp:txXfrm>
    </dsp:sp>
    <dsp:sp modelId="{E77FB765-0BFA-4086-B7CE-1F1920626EEA}">
      <dsp:nvSpPr>
        <dsp:cNvPr id="0" name=""/>
        <dsp:cNvSpPr/>
      </dsp:nvSpPr>
      <dsp:spPr>
        <a:xfrm>
          <a:off x="1172202" y="128505"/>
          <a:ext cx="1770149" cy="941522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/>
            <a:t>Institute of </a:t>
          </a:r>
          <a:r>
            <a:rPr lang="cs-CZ" sz="1200" b="1" kern="1200" dirty="0" err="1"/>
            <a:t>Modern</a:t>
          </a:r>
          <a:r>
            <a:rPr lang="cs-CZ" sz="1200" b="1" kern="1200" dirty="0"/>
            <a:t> </a:t>
          </a:r>
          <a:r>
            <a:rPr lang="cs-CZ" sz="1200" b="1" kern="1200" dirty="0" err="1"/>
            <a:t>Information</a:t>
          </a:r>
          <a:r>
            <a:rPr lang="cs-CZ" sz="1200" b="1" kern="1200" dirty="0"/>
            <a:t> Technologies</a:t>
          </a:r>
        </a:p>
      </dsp:txBody>
      <dsp:txXfrm>
        <a:off x="1218163" y="174466"/>
        <a:ext cx="1678227" cy="8496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5D7C84-BCD6-449C-9B3B-B807A66D259F}">
      <dsp:nvSpPr>
        <dsp:cNvPr id="0" name=""/>
        <dsp:cNvSpPr/>
      </dsp:nvSpPr>
      <dsp:spPr>
        <a:xfrm>
          <a:off x="0" y="1259871"/>
          <a:ext cx="11264901" cy="1679828"/>
        </a:xfrm>
        <a:prstGeom prst="notchedRightArrow">
          <a:avLst/>
        </a:prstGeom>
        <a:gradFill flip="none" rotWithShape="0">
          <a:gsLst>
            <a:gs pos="100000">
              <a:schemeClr val="bg1">
                <a:alpha val="0"/>
              </a:schemeClr>
            </a:gs>
            <a:gs pos="0">
              <a:srgbClr val="00B0F0"/>
            </a:gs>
          </a:gsLst>
          <a:lin ang="10800000" scaled="0"/>
          <a:tileRect/>
        </a:gradFill>
        <a:ln w="38100">
          <a:solidFill>
            <a:srgbClr val="00B0F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DED711-889C-407C-81D0-6DB22DE50C6B}">
      <dsp:nvSpPr>
        <dsp:cNvPr id="0" name=""/>
        <dsp:cNvSpPr/>
      </dsp:nvSpPr>
      <dsp:spPr>
        <a:xfrm>
          <a:off x="2716" y="0"/>
          <a:ext cx="1648813" cy="16798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schemeClr val="bg1"/>
              </a:solidFill>
            </a:rPr>
            <a:t>2019  - 124</a:t>
          </a:r>
        </a:p>
      </dsp:txBody>
      <dsp:txXfrm>
        <a:off x="2716" y="0"/>
        <a:ext cx="1648813" cy="1679828"/>
      </dsp:txXfrm>
    </dsp:sp>
    <dsp:sp modelId="{10E1A261-986A-4B9E-B1AB-003C0A4EABAF}">
      <dsp:nvSpPr>
        <dsp:cNvPr id="0" name=""/>
        <dsp:cNvSpPr/>
      </dsp:nvSpPr>
      <dsp:spPr>
        <a:xfrm>
          <a:off x="617145" y="1889806"/>
          <a:ext cx="419957" cy="419957"/>
        </a:xfrm>
        <a:prstGeom prst="triangle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4C0E09-C762-4212-B2DB-BDDEB8FBA847}">
      <dsp:nvSpPr>
        <dsp:cNvPr id="0" name=""/>
        <dsp:cNvSpPr/>
      </dsp:nvSpPr>
      <dsp:spPr>
        <a:xfrm>
          <a:off x="1707408" y="2519742"/>
          <a:ext cx="1415200" cy="16798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schemeClr val="bg1"/>
              </a:solidFill>
            </a:rPr>
            <a:t>2021 – 24 (online)</a:t>
          </a:r>
        </a:p>
      </dsp:txBody>
      <dsp:txXfrm>
        <a:off x="1707408" y="2519742"/>
        <a:ext cx="1415200" cy="1679828"/>
      </dsp:txXfrm>
    </dsp:sp>
    <dsp:sp modelId="{7D228108-2DA6-42A6-B1D1-A061880A45FC}">
      <dsp:nvSpPr>
        <dsp:cNvPr id="0" name=""/>
        <dsp:cNvSpPr/>
      </dsp:nvSpPr>
      <dsp:spPr>
        <a:xfrm rot="10800000">
          <a:off x="2205029" y="1889806"/>
          <a:ext cx="419957" cy="419957"/>
        </a:xfrm>
        <a:prstGeom prst="triangle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F8FA2F-039E-49E4-9DC8-359CCAC13DBD}">
      <dsp:nvSpPr>
        <dsp:cNvPr id="0" name=""/>
        <dsp:cNvSpPr/>
      </dsp:nvSpPr>
      <dsp:spPr>
        <a:xfrm>
          <a:off x="3178486" y="0"/>
          <a:ext cx="2062151" cy="16798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schemeClr val="bg1"/>
              </a:solidFill>
            </a:rPr>
            <a:t>2022 – 62</a:t>
          </a:r>
        </a:p>
      </dsp:txBody>
      <dsp:txXfrm>
        <a:off x="3178486" y="0"/>
        <a:ext cx="2062151" cy="1679828"/>
      </dsp:txXfrm>
    </dsp:sp>
    <dsp:sp modelId="{8E608993-E4AA-4540-8945-4DB284429878}">
      <dsp:nvSpPr>
        <dsp:cNvPr id="0" name=""/>
        <dsp:cNvSpPr/>
      </dsp:nvSpPr>
      <dsp:spPr>
        <a:xfrm>
          <a:off x="3999583" y="1889806"/>
          <a:ext cx="419957" cy="419957"/>
        </a:xfrm>
        <a:prstGeom prst="triangle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007E09-1901-44CC-AB46-2E29A4FD5008}">
      <dsp:nvSpPr>
        <dsp:cNvPr id="0" name=""/>
        <dsp:cNvSpPr/>
      </dsp:nvSpPr>
      <dsp:spPr>
        <a:xfrm>
          <a:off x="5296515" y="2519742"/>
          <a:ext cx="1627546" cy="16798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schemeClr val="bg1"/>
              </a:solidFill>
            </a:rPr>
            <a:t>2023 – 38</a:t>
          </a:r>
        </a:p>
      </dsp:txBody>
      <dsp:txXfrm>
        <a:off x="5296515" y="2519742"/>
        <a:ext cx="1627546" cy="1679828"/>
      </dsp:txXfrm>
    </dsp:sp>
    <dsp:sp modelId="{5EC31682-708C-4169-B943-A985BD0D937D}">
      <dsp:nvSpPr>
        <dsp:cNvPr id="0" name=""/>
        <dsp:cNvSpPr/>
      </dsp:nvSpPr>
      <dsp:spPr>
        <a:xfrm rot="10800000">
          <a:off x="5900310" y="1889806"/>
          <a:ext cx="419957" cy="419957"/>
        </a:xfrm>
        <a:prstGeom prst="triangle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CB6331-3642-43B0-B757-EA09B22D6AC4}">
      <dsp:nvSpPr>
        <dsp:cNvPr id="0" name=""/>
        <dsp:cNvSpPr/>
      </dsp:nvSpPr>
      <dsp:spPr>
        <a:xfrm>
          <a:off x="6979939" y="0"/>
          <a:ext cx="1432634" cy="16798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schemeClr val="bg1"/>
              </a:solidFill>
            </a:rPr>
            <a:t>2024 – 42</a:t>
          </a:r>
        </a:p>
      </dsp:txBody>
      <dsp:txXfrm>
        <a:off x="6979939" y="0"/>
        <a:ext cx="1432634" cy="1679828"/>
      </dsp:txXfrm>
    </dsp:sp>
    <dsp:sp modelId="{A3546218-87FA-45AA-B96B-A48D9FBE3628}">
      <dsp:nvSpPr>
        <dsp:cNvPr id="0" name=""/>
        <dsp:cNvSpPr/>
      </dsp:nvSpPr>
      <dsp:spPr>
        <a:xfrm>
          <a:off x="7486278" y="1889806"/>
          <a:ext cx="419957" cy="419957"/>
        </a:xfrm>
        <a:prstGeom prst="triangle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045291-F0E1-499F-87CD-CB3B2600D0F4}">
      <dsp:nvSpPr>
        <dsp:cNvPr id="0" name=""/>
        <dsp:cNvSpPr/>
      </dsp:nvSpPr>
      <dsp:spPr>
        <a:xfrm>
          <a:off x="8468451" y="2519742"/>
          <a:ext cx="1667242" cy="16798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schemeClr val="bg1"/>
              </a:solidFill>
            </a:rPr>
            <a:t>2025 - 120</a:t>
          </a:r>
        </a:p>
      </dsp:txBody>
      <dsp:txXfrm>
        <a:off x="8468451" y="2519742"/>
        <a:ext cx="1667242" cy="1679828"/>
      </dsp:txXfrm>
    </dsp:sp>
    <dsp:sp modelId="{B1445770-1BDD-44C0-AE22-43A462E16401}">
      <dsp:nvSpPr>
        <dsp:cNvPr id="0" name=""/>
        <dsp:cNvSpPr/>
      </dsp:nvSpPr>
      <dsp:spPr>
        <a:xfrm rot="10800000">
          <a:off x="9092094" y="1889806"/>
          <a:ext cx="419957" cy="419957"/>
        </a:xfrm>
        <a:prstGeom prst="triangle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1E78F3-BDD9-490C-AE65-5E6EBF7B61E2}" type="datetimeFigureOut">
              <a:rPr lang="cs-CZ" smtClean="0"/>
              <a:t>10.12.2025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E8B0F5-C17E-43DD-A42E-0A40944CC8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6663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57B533E-136C-4D90-B1A9-2328353ED2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cs-CZ"/>
              <a:t>04.02.2022</a:t>
            </a:r>
          </a:p>
        </p:txBody>
      </p:sp>
    </p:spTree>
    <p:extLst>
      <p:ext uri="{BB962C8B-B14F-4D97-AF65-F5344CB8AC3E}">
        <p14:creationId xmlns:p14="http://schemas.microsoft.com/office/powerpoint/2010/main" val="2750282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57B533E-136C-4D90-B1A9-2328353ED2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cs-CZ"/>
              <a:t>04.02.2022</a:t>
            </a:r>
          </a:p>
        </p:txBody>
      </p:sp>
    </p:spTree>
    <p:extLst>
      <p:ext uri="{BB962C8B-B14F-4D97-AF65-F5344CB8AC3E}">
        <p14:creationId xmlns:p14="http://schemas.microsoft.com/office/powerpoint/2010/main" val="294446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Druhý nejlepší ve výsledcích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Cílem nového vedení,…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A myslím si že mi k tomu pomůže mnohem více pohled zvenku (uvnitř mám…)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A čekávám pomoc v tom aby mě nasměrovali k tomu jak z fakulty udělat mezinárodně uznávanou fakultu – </a:t>
            </a:r>
            <a:r>
              <a:rPr lang="cs-CZ" dirty="0" err="1"/>
              <a:t>at</a:t>
            </a:r>
            <a:r>
              <a:rPr lang="cs-CZ" dirty="0"/>
              <a:t> už na základě doporučení které bude směřovat k </a:t>
            </a:r>
            <a:r>
              <a:rPr lang="cs-CZ" dirty="0" err="1"/>
              <a:t>inetrnacionalizici</a:t>
            </a:r>
            <a:r>
              <a:rPr lang="cs-CZ" dirty="0"/>
              <a:t>, vědě výzkumu, účasti v </a:t>
            </a:r>
            <a:r>
              <a:rPr lang="cs-CZ" dirty="0" err="1"/>
              <a:t>boardech</a:t>
            </a:r>
            <a:r>
              <a:rPr lang="cs-CZ" dirty="0"/>
              <a:t>,…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Je to taky trend úspěšných </a:t>
            </a:r>
            <a:r>
              <a:rPr lang="cs-CZ" dirty="0" err="1"/>
              <a:t>fakutl</a:t>
            </a:r>
            <a:r>
              <a:rPr lang="cs-CZ" dirty="0"/>
              <a:t> v česku,…že </a:t>
            </a:r>
            <a:r>
              <a:rPr lang="cs-CZ" dirty="0" err="1"/>
              <a:t>takvé</a:t>
            </a:r>
            <a:r>
              <a:rPr lang="cs-CZ" dirty="0"/>
              <a:t> </a:t>
            </a:r>
            <a:r>
              <a:rPr lang="cs-CZ" dirty="0" err="1"/>
              <a:t>boardy</a:t>
            </a:r>
            <a:r>
              <a:rPr lang="cs-CZ" dirty="0"/>
              <a:t> mají a používají je,..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E8B0F5-C17E-43DD-A42E-0A40944CC83C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609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1A779-F9BD-BC49-2FC0-9848626D6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5410ABC2-4DC5-FDC0-CEF1-8DBF5E0EA7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CC6C27C-29C4-AFDF-82DB-16291FB216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Druhý nejlepší ve výsledcích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Cílem nového vedení,…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/>
              <a:t>A myslím si že mi k tomu pomůže mnohem více pohled zvenku (uvnitř mám…)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/>
              <a:t>A čekávám pomoc v tom aby mě nasměrovali k tomu jak z fakulty udělat mezinárodně uznávanou fakultu – </a:t>
            </a:r>
            <a:r>
              <a:rPr lang="cs-CZ" err="1"/>
              <a:t>at</a:t>
            </a:r>
            <a:r>
              <a:rPr lang="cs-CZ"/>
              <a:t> už na základě doporučení které bude směřovat k </a:t>
            </a:r>
            <a:r>
              <a:rPr lang="cs-CZ" err="1"/>
              <a:t>inetrnacionalizici</a:t>
            </a:r>
            <a:r>
              <a:rPr lang="cs-CZ"/>
              <a:t>, vědě výzkumu, účasti v </a:t>
            </a:r>
            <a:r>
              <a:rPr lang="cs-CZ" err="1"/>
              <a:t>boardech</a:t>
            </a:r>
            <a:r>
              <a:rPr lang="cs-CZ"/>
              <a:t>,…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/>
              <a:t>Je to taky trend úspěšných </a:t>
            </a:r>
            <a:r>
              <a:rPr lang="cs-CZ" err="1"/>
              <a:t>fakutl</a:t>
            </a:r>
            <a:r>
              <a:rPr lang="cs-CZ"/>
              <a:t> v česku,…že </a:t>
            </a:r>
            <a:r>
              <a:rPr lang="cs-CZ" err="1"/>
              <a:t>takvé</a:t>
            </a:r>
            <a:r>
              <a:rPr lang="cs-CZ"/>
              <a:t> </a:t>
            </a:r>
            <a:r>
              <a:rPr lang="cs-CZ" err="1"/>
              <a:t>boardy</a:t>
            </a:r>
            <a:r>
              <a:rPr lang="cs-CZ"/>
              <a:t> mají a používají je,..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/>
          </a:p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856D92D-6973-BFA6-2FDF-9C4DD47FF0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E8B0F5-C17E-43DD-A42E-0A40944CC83C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7011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E8B0F5-C17E-43DD-A42E-0A40944CC83C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9484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E8B0F5-C17E-43DD-A42E-0A40944CC83C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34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E8B0F5-C17E-43DD-A42E-0A40944CC83C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2238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57B533E-136C-4D90-B1A9-2328353ED2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cs-CZ"/>
              <a:t>04.02.2022</a:t>
            </a:r>
          </a:p>
        </p:txBody>
      </p:sp>
    </p:spTree>
    <p:extLst>
      <p:ext uri="{BB962C8B-B14F-4D97-AF65-F5344CB8AC3E}">
        <p14:creationId xmlns:p14="http://schemas.microsoft.com/office/powerpoint/2010/main" val="1912532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4399" y="2053877"/>
            <a:ext cx="8672193" cy="2117375"/>
          </a:xfrm>
        </p:spPr>
        <p:txBody>
          <a:bodyPr anchor="b">
            <a:noAutofit/>
          </a:bodyPr>
          <a:lstStyle>
            <a:lvl1pPr algn="r">
              <a:defRPr sz="3750" b="1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399" y="4171253"/>
            <a:ext cx="8672193" cy="365125"/>
          </a:xfrm>
        </p:spPr>
        <p:txBody>
          <a:bodyPr anchor="b">
            <a:noAutofit/>
          </a:bodyPr>
          <a:lstStyle>
            <a:lvl1pPr marL="0" indent="0" algn="r">
              <a:buNone/>
              <a:defRPr sz="2250">
                <a:solidFill>
                  <a:schemeClr val="tx2"/>
                </a:solidFill>
                <a:latin typeface="+mj-lt"/>
              </a:defRPr>
            </a:lvl1pPr>
            <a:lvl2pPr marL="457214" indent="0" algn="ctr">
              <a:buNone/>
              <a:defRPr sz="2000"/>
            </a:lvl2pPr>
            <a:lvl3pPr marL="914428" indent="0" algn="ctr">
              <a:buNone/>
              <a:defRPr sz="1800"/>
            </a:lvl3pPr>
            <a:lvl4pPr marL="1371643" indent="0" algn="ctr">
              <a:buNone/>
              <a:defRPr sz="1600"/>
            </a:lvl4pPr>
            <a:lvl5pPr marL="1828857" indent="0" algn="ctr">
              <a:buNone/>
              <a:defRPr sz="1600"/>
            </a:lvl5pPr>
            <a:lvl6pPr marL="2286071" indent="0" algn="ctr">
              <a:buNone/>
              <a:defRPr sz="1600"/>
            </a:lvl6pPr>
            <a:lvl7pPr marL="2743285" indent="0" algn="ctr">
              <a:buNone/>
              <a:defRPr sz="1600"/>
            </a:lvl7pPr>
            <a:lvl8pPr marL="3200500" indent="0" algn="ctr">
              <a:buNone/>
              <a:defRPr sz="1600"/>
            </a:lvl8pPr>
            <a:lvl9pPr marL="3657714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22" name="Zástupný symbol pro datum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10.12.2025</a:t>
            </a:fld>
            <a:endParaRPr lang="cs-CZ"/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4" name="Zástupný symbol pro číslo snímku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Graphic 9">
            <a:extLst>
              <a:ext uri="{FF2B5EF4-FFF2-40B4-BE49-F238E27FC236}">
                <a16:creationId xmlns:a16="http://schemas.microsoft.com/office/drawing/2014/main" id="{BFCE97E5-DEEF-433E-A1AB-551EAED31CF4}"/>
              </a:ext>
            </a:extLst>
          </p:cNvPr>
          <p:cNvSpPr/>
          <p:nvPr/>
        </p:nvSpPr>
        <p:spPr>
          <a:xfrm>
            <a:off x="8673994" y="1"/>
            <a:ext cx="3034800" cy="5893593"/>
          </a:xfrm>
          <a:custGeom>
            <a:avLst/>
            <a:gdLst>
              <a:gd name="connsiteX0" fmla="*/ 2433717 w 3530756"/>
              <a:gd name="connsiteY0" fmla="*/ 1782839 h 6856193"/>
              <a:gd name="connsiteX1" fmla="*/ 2433717 w 3530756"/>
              <a:gd name="connsiteY1" fmla="*/ 0 h 6856193"/>
              <a:gd name="connsiteX2" fmla="*/ 1337280 w 3530756"/>
              <a:gd name="connsiteY2" fmla="*/ 0 h 6856193"/>
              <a:gd name="connsiteX3" fmla="*/ 1337280 w 3530756"/>
              <a:gd name="connsiteY3" fmla="*/ 1782839 h 6856193"/>
              <a:gd name="connsiteX4" fmla="*/ 2433717 w 3530756"/>
              <a:gd name="connsiteY4" fmla="*/ 2879878 h 6856193"/>
              <a:gd name="connsiteX5" fmla="*/ 1337280 w 3530756"/>
              <a:gd name="connsiteY5" fmla="*/ 3976316 h 6856193"/>
              <a:gd name="connsiteX6" fmla="*/ 1337280 w 3530756"/>
              <a:gd name="connsiteY6" fmla="*/ 5759155 h 6856193"/>
              <a:gd name="connsiteX7" fmla="*/ 399197 w 3530756"/>
              <a:gd name="connsiteY7" fmla="*/ 5759155 h 6856193"/>
              <a:gd name="connsiteX8" fmla="*/ 0 w 3530756"/>
              <a:gd name="connsiteY8" fmla="*/ 6856194 h 6856193"/>
              <a:gd name="connsiteX9" fmla="*/ 1337280 w 3530756"/>
              <a:gd name="connsiteY9" fmla="*/ 6856194 h 6856193"/>
              <a:gd name="connsiteX10" fmla="*/ 2433717 w 3530756"/>
              <a:gd name="connsiteY10" fmla="*/ 5759155 h 6856193"/>
              <a:gd name="connsiteX11" fmla="*/ 2433717 w 3530756"/>
              <a:gd name="connsiteY11" fmla="*/ 3976316 h 6856193"/>
              <a:gd name="connsiteX12" fmla="*/ 3530757 w 3530756"/>
              <a:gd name="connsiteY12" fmla="*/ 2879878 h 685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30756" h="6856193">
                <a:moveTo>
                  <a:pt x="2433717" y="1782839"/>
                </a:moveTo>
                <a:lnTo>
                  <a:pt x="2433717" y="0"/>
                </a:lnTo>
                <a:lnTo>
                  <a:pt x="1337280" y="0"/>
                </a:lnTo>
                <a:lnTo>
                  <a:pt x="1337280" y="1782839"/>
                </a:lnTo>
                <a:lnTo>
                  <a:pt x="2433717" y="2879878"/>
                </a:lnTo>
                <a:lnTo>
                  <a:pt x="1337280" y="3976316"/>
                </a:lnTo>
                <a:lnTo>
                  <a:pt x="1337280" y="5759155"/>
                </a:lnTo>
                <a:lnTo>
                  <a:pt x="399197" y="5759155"/>
                </a:lnTo>
                <a:lnTo>
                  <a:pt x="0" y="6856194"/>
                </a:lnTo>
                <a:lnTo>
                  <a:pt x="1337280" y="6856194"/>
                </a:lnTo>
                <a:lnTo>
                  <a:pt x="2433717" y="5759155"/>
                </a:lnTo>
                <a:lnTo>
                  <a:pt x="2433717" y="3976316"/>
                </a:lnTo>
                <a:lnTo>
                  <a:pt x="3530757" y="2879878"/>
                </a:lnTo>
                <a:close/>
              </a:path>
            </a:pathLst>
          </a:custGeom>
          <a:solidFill>
            <a:srgbClr val="000000"/>
          </a:solidFill>
          <a:ln w="6014" cap="flat">
            <a:noFill/>
            <a:prstDash val="solid"/>
            <a:miter/>
          </a:ln>
        </p:spPr>
        <p:txBody>
          <a:bodyPr rtlCol="0" anchor="ctr"/>
          <a:lstStyle/>
          <a:p>
            <a:endParaRPr lang="en-150" sz="1800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0E0F05B4-F7C1-45B0-BE21-B57D3BC9A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6103620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295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obrazovým obsahem (negativní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10.12.2025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200" y="1695110"/>
            <a:ext cx="9975600" cy="401860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28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cs-CZ"/>
              <a:t>Picture label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BB3F755-233E-46DA-89F2-CF9F9A487A7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73200" y="2364908"/>
            <a:ext cx="9975599" cy="3600123"/>
          </a:xfrm>
          <a:blipFill dpi="0" rotWithShape="1">
            <a:blip r:embed="rId2"/>
            <a:srcRect/>
            <a:stretch>
              <a:fillRect t="-46000" b="-38000"/>
            </a:stretch>
          </a:blipFill>
        </p:spPr>
        <p:txBody>
          <a:bodyPr lIns="0" tIns="0" rIns="0" bIns="0" anchor="t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en-150"/>
          </a:p>
        </p:txBody>
      </p:sp>
      <p:sp>
        <p:nvSpPr>
          <p:cNvPr id="10" name="Nadpis 9"/>
          <p:cNvSpPr>
            <a:spLocks noGrp="1"/>
          </p:cNvSpPr>
          <p:nvPr>
            <p:ph type="title" hasCustomPrompt="1"/>
          </p:nvPr>
        </p:nvSpPr>
        <p:spPr>
          <a:xfrm>
            <a:off x="3357563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535781" rIns="642938">
            <a:noAutofit/>
          </a:bodyPr>
          <a:lstStyle>
            <a:lvl1pPr algn="r"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Chapter title</a:t>
            </a:r>
          </a:p>
        </p:txBody>
      </p:sp>
      <p:pic>
        <p:nvPicPr>
          <p:cNvPr id="13" name="Graphic 6">
            <a:extLst>
              <a:ext uri="{FF2B5EF4-FFF2-40B4-BE49-F238E27FC236}">
                <a16:creationId xmlns:a16="http://schemas.microsoft.com/office/drawing/2014/main" id="{04CCF19D-AF95-4241-8198-924DE51BE6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0" y="280800"/>
            <a:ext cx="2424494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99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ředělový list (negativní)">
    <p:bg>
      <p:bgPr>
        <a:blipFill dpi="0" rotWithShape="1">
          <a:blip r:embed="rId2">
            <a:lum/>
          </a:blip>
          <a:srcRect/>
          <a:stretch>
            <a:fillRect t="-12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97FA24CF-4485-4DE7-B00E-6F2A45F36C5F}" type="datetimeFigureOut">
              <a:rPr lang="cs-CZ" smtClean="0"/>
              <a:pPr/>
              <a:t>10.12.2025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6D7FAA39-83D0-45A7-8B14-B6378215DDB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2152133" y="3999600"/>
            <a:ext cx="10039867" cy="1965600"/>
          </a:xfrm>
          <a:custGeom>
            <a:avLst/>
            <a:gdLst>
              <a:gd name="connsiteX0" fmla="*/ 6267967 w 10039867"/>
              <a:gd name="connsiteY0" fmla="*/ 0 h 1965600"/>
              <a:gd name="connsiteX1" fmla="*/ 10039867 w 10039867"/>
              <a:gd name="connsiteY1" fmla="*/ 0 h 1965600"/>
              <a:gd name="connsiteX2" fmla="*/ 10039867 w 10039867"/>
              <a:gd name="connsiteY2" fmla="*/ 1965599 h 1965600"/>
              <a:gd name="connsiteX3" fmla="*/ 6991200 w 10039867"/>
              <a:gd name="connsiteY3" fmla="*/ 1965599 h 1965600"/>
              <a:gd name="connsiteX4" fmla="*/ 6991200 w 10039867"/>
              <a:gd name="connsiteY4" fmla="*/ 1965600 h 1965600"/>
              <a:gd name="connsiteX5" fmla="*/ 542928 w 10039867"/>
              <a:gd name="connsiteY5" fmla="*/ 1965600 h 1965600"/>
              <a:gd name="connsiteX6" fmla="*/ 263597 w 10039867"/>
              <a:gd name="connsiteY6" fmla="*/ 1688701 h 1965600"/>
              <a:gd name="connsiteX7" fmla="*/ 263597 w 10039867"/>
              <a:gd name="connsiteY7" fmla="*/ 1251901 h 1965600"/>
              <a:gd name="connsiteX8" fmla="*/ 0 w 10039867"/>
              <a:gd name="connsiteY8" fmla="*/ 982801 h 1965600"/>
              <a:gd name="connsiteX9" fmla="*/ 263597 w 10039867"/>
              <a:gd name="connsiteY9" fmla="*/ 717601 h 1965600"/>
              <a:gd name="connsiteX10" fmla="*/ 263597 w 10039867"/>
              <a:gd name="connsiteY10" fmla="*/ 280801 h 1965600"/>
              <a:gd name="connsiteX11" fmla="*/ 542929 w 10039867"/>
              <a:gd name="connsiteY11" fmla="*/ 1 h 1965600"/>
              <a:gd name="connsiteX12" fmla="*/ 646819 w 10039867"/>
              <a:gd name="connsiteY12" fmla="*/ 1 h 1965600"/>
              <a:gd name="connsiteX13" fmla="*/ 724890 w 10039867"/>
              <a:gd name="connsiteY13" fmla="*/ 1 h 1965600"/>
              <a:gd name="connsiteX14" fmla="*/ 818329 w 10039867"/>
              <a:gd name="connsiteY14" fmla="*/ 1 h 1965600"/>
              <a:gd name="connsiteX15" fmla="*/ 852754 w 10039867"/>
              <a:gd name="connsiteY15" fmla="*/ 1 h 1965600"/>
              <a:gd name="connsiteX16" fmla="*/ 857671 w 10039867"/>
              <a:gd name="connsiteY16" fmla="*/ 1 h 1965600"/>
              <a:gd name="connsiteX17" fmla="*/ 1414908 w 10039867"/>
              <a:gd name="connsiteY17" fmla="*/ 1 h 1965600"/>
              <a:gd name="connsiteX18" fmla="*/ 1937328 w 10039867"/>
              <a:gd name="connsiteY18" fmla="*/ 1 h 1965600"/>
              <a:gd name="connsiteX19" fmla="*/ 2426056 w 10039867"/>
              <a:gd name="connsiteY19" fmla="*/ 1 h 1965600"/>
              <a:gd name="connsiteX20" fmla="*/ 2882215 w 10039867"/>
              <a:gd name="connsiteY20" fmla="*/ 1 h 1965600"/>
              <a:gd name="connsiteX21" fmla="*/ 3306927 w 10039867"/>
              <a:gd name="connsiteY21" fmla="*/ 1 h 1965600"/>
              <a:gd name="connsiteX22" fmla="*/ 3701317 w 10039867"/>
              <a:gd name="connsiteY22" fmla="*/ 1 h 1965600"/>
              <a:gd name="connsiteX23" fmla="*/ 4066506 w 10039867"/>
              <a:gd name="connsiteY23" fmla="*/ 1 h 1965600"/>
              <a:gd name="connsiteX24" fmla="*/ 4403618 w 10039867"/>
              <a:gd name="connsiteY24" fmla="*/ 1 h 1965600"/>
              <a:gd name="connsiteX25" fmla="*/ 4713776 w 10039867"/>
              <a:gd name="connsiteY25" fmla="*/ 1 h 1965600"/>
              <a:gd name="connsiteX26" fmla="*/ 4998103 w 10039867"/>
              <a:gd name="connsiteY26" fmla="*/ 1 h 1965600"/>
              <a:gd name="connsiteX27" fmla="*/ 5493757 w 10039867"/>
              <a:gd name="connsiteY27" fmla="*/ 1 h 1965600"/>
              <a:gd name="connsiteX28" fmla="*/ 5899564 w 10039867"/>
              <a:gd name="connsiteY28" fmla="*/ 1 h 1965600"/>
              <a:gd name="connsiteX29" fmla="*/ 6224509 w 10039867"/>
              <a:gd name="connsiteY29" fmla="*/ 1 h 1965600"/>
              <a:gd name="connsiteX30" fmla="*/ 6267967 w 10039867"/>
              <a:gd name="connsiteY30" fmla="*/ 1 h 19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039867" h="1965600">
                <a:moveTo>
                  <a:pt x="6267967" y="0"/>
                </a:moveTo>
                <a:lnTo>
                  <a:pt x="10039867" y="0"/>
                </a:lnTo>
                <a:lnTo>
                  <a:pt x="10039867" y="1965599"/>
                </a:lnTo>
                <a:lnTo>
                  <a:pt x="6991200" y="1965599"/>
                </a:lnTo>
                <a:lnTo>
                  <a:pt x="6991200" y="1965600"/>
                </a:lnTo>
                <a:lnTo>
                  <a:pt x="542928" y="1965600"/>
                </a:lnTo>
                <a:lnTo>
                  <a:pt x="263597" y="1688701"/>
                </a:lnTo>
                <a:cubicBezTo>
                  <a:pt x="263597" y="1251901"/>
                  <a:pt x="263597" y="1251901"/>
                  <a:pt x="263597" y="1251901"/>
                </a:cubicBezTo>
                <a:cubicBezTo>
                  <a:pt x="177042" y="1162201"/>
                  <a:pt x="86554" y="1072501"/>
                  <a:pt x="0" y="982801"/>
                </a:cubicBezTo>
                <a:cubicBezTo>
                  <a:pt x="86554" y="897001"/>
                  <a:pt x="177042" y="807301"/>
                  <a:pt x="263597" y="717601"/>
                </a:cubicBezTo>
                <a:cubicBezTo>
                  <a:pt x="263597" y="280801"/>
                  <a:pt x="263597" y="280801"/>
                  <a:pt x="263597" y="280801"/>
                </a:cubicBezTo>
                <a:cubicBezTo>
                  <a:pt x="358019" y="187201"/>
                  <a:pt x="448507" y="93601"/>
                  <a:pt x="542929" y="1"/>
                </a:cubicBezTo>
                <a:lnTo>
                  <a:pt x="646819" y="1"/>
                </a:lnTo>
                <a:lnTo>
                  <a:pt x="724890" y="1"/>
                </a:lnTo>
                <a:lnTo>
                  <a:pt x="818329" y="1"/>
                </a:lnTo>
                <a:lnTo>
                  <a:pt x="852754" y="1"/>
                </a:lnTo>
                <a:lnTo>
                  <a:pt x="857671" y="1"/>
                </a:lnTo>
                <a:lnTo>
                  <a:pt x="1414908" y="1"/>
                </a:lnTo>
                <a:lnTo>
                  <a:pt x="1937328" y="1"/>
                </a:lnTo>
                <a:lnTo>
                  <a:pt x="2426056" y="1"/>
                </a:lnTo>
                <a:lnTo>
                  <a:pt x="2882215" y="1"/>
                </a:lnTo>
                <a:lnTo>
                  <a:pt x="3306927" y="1"/>
                </a:lnTo>
                <a:lnTo>
                  <a:pt x="3701317" y="1"/>
                </a:lnTo>
                <a:lnTo>
                  <a:pt x="4066506" y="1"/>
                </a:lnTo>
                <a:lnTo>
                  <a:pt x="4403618" y="1"/>
                </a:lnTo>
                <a:lnTo>
                  <a:pt x="4713776" y="1"/>
                </a:lnTo>
                <a:lnTo>
                  <a:pt x="4998103" y="1"/>
                </a:lnTo>
                <a:lnTo>
                  <a:pt x="5493757" y="1"/>
                </a:lnTo>
                <a:lnTo>
                  <a:pt x="5899564" y="1"/>
                </a:lnTo>
                <a:lnTo>
                  <a:pt x="6224509" y="1"/>
                </a:lnTo>
                <a:lnTo>
                  <a:pt x="6267967" y="1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892969" tIns="223266" rIns="642938" bIns="223266" rtlCol="0" anchor="ctr">
            <a:noAutofit/>
          </a:bodyPr>
          <a:lstStyle>
            <a:lvl1pPr algn="r">
              <a:defRPr lang="cs-CZ" sz="3750" b="1" baseline="0">
                <a:solidFill>
                  <a:schemeClr val="accent1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cs-CZ"/>
              <a:t>Kliknutím lze upravit styl.</a:t>
            </a:r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3B0C4C91-7647-4172-85FB-DBE45901E8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0" y="280800"/>
            <a:ext cx="2424494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753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celostránkovým obrázkem (nega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57AE742-71AD-456B-B277-E0C305AF72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blipFill dpi="0" rotWithShape="1">
            <a:blip r:embed="rId2"/>
            <a:srcRect/>
            <a:stretch>
              <a:fillRect t="-12000" b="-6000"/>
            </a:stretch>
          </a:blip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15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FA24CF-4485-4DE7-B00E-6F2A45F36C5F}" type="datetimeFigureOut">
              <a:rPr lang="cs-CZ" smtClean="0"/>
              <a:pPr/>
              <a:t>10.12.2025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7FAA39-83D0-45A7-8B14-B6378215DDB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339502" y="5875200"/>
            <a:ext cx="10852498" cy="446533"/>
          </a:xfrm>
          <a:custGeom>
            <a:avLst/>
            <a:gdLst>
              <a:gd name="connsiteX0" fmla="*/ 7438738 w 10852498"/>
              <a:gd name="connsiteY0" fmla="*/ 0 h 446533"/>
              <a:gd name="connsiteX1" fmla="*/ 10852498 w 10852498"/>
              <a:gd name="connsiteY1" fmla="*/ 0 h 446533"/>
              <a:gd name="connsiteX2" fmla="*/ 10852498 w 10852498"/>
              <a:gd name="connsiteY2" fmla="*/ 446533 h 446533"/>
              <a:gd name="connsiteX3" fmla="*/ 7804800 w 10852498"/>
              <a:gd name="connsiteY3" fmla="*/ 446533 h 446533"/>
              <a:gd name="connsiteX4" fmla="*/ 7438738 w 10852498"/>
              <a:gd name="connsiteY4" fmla="*/ 446533 h 446533"/>
              <a:gd name="connsiteX5" fmla="*/ 4133454 w 10852498"/>
              <a:gd name="connsiteY5" fmla="*/ 446533 h 446533"/>
              <a:gd name="connsiteX6" fmla="*/ 4133453 w 10852498"/>
              <a:gd name="connsiteY6" fmla="*/ 446533 h 446533"/>
              <a:gd name="connsiteX7" fmla="*/ 4106263 w 10852498"/>
              <a:gd name="connsiteY7" fmla="*/ 446533 h 446533"/>
              <a:gd name="connsiteX8" fmla="*/ 3932735 w 10852498"/>
              <a:gd name="connsiteY8" fmla="*/ 446533 h 446533"/>
              <a:gd name="connsiteX9" fmla="*/ 194537 w 10852498"/>
              <a:gd name="connsiteY9" fmla="*/ 446533 h 446533"/>
              <a:gd name="connsiteX10" fmla="*/ 122691 w 10852498"/>
              <a:gd name="connsiteY10" fmla="*/ 446533 h 446533"/>
              <a:gd name="connsiteX11" fmla="*/ 59687 w 10852498"/>
              <a:gd name="connsiteY11" fmla="*/ 385743 h 446533"/>
              <a:gd name="connsiteX12" fmla="*/ 59687 w 10852498"/>
              <a:gd name="connsiteY12" fmla="*/ 286268 h 446533"/>
              <a:gd name="connsiteX13" fmla="*/ 0 w 10852498"/>
              <a:gd name="connsiteY13" fmla="*/ 222162 h 446533"/>
              <a:gd name="connsiteX14" fmla="*/ 59687 w 10852498"/>
              <a:gd name="connsiteY14" fmla="*/ 161372 h 446533"/>
              <a:gd name="connsiteX15" fmla="*/ 59687 w 10852498"/>
              <a:gd name="connsiteY15" fmla="*/ 60792 h 446533"/>
              <a:gd name="connsiteX16" fmla="*/ 122691 w 10852498"/>
              <a:gd name="connsiteY16" fmla="*/ 1 h 446533"/>
              <a:gd name="connsiteX17" fmla="*/ 194537 w 10852498"/>
              <a:gd name="connsiteY17" fmla="*/ 1 h 446533"/>
              <a:gd name="connsiteX18" fmla="*/ 3932735 w 10852498"/>
              <a:gd name="connsiteY18" fmla="*/ 1 h 446533"/>
              <a:gd name="connsiteX19" fmla="*/ 4106263 w 10852498"/>
              <a:gd name="connsiteY19" fmla="*/ 1 h 446533"/>
              <a:gd name="connsiteX20" fmla="*/ 4133453 w 10852498"/>
              <a:gd name="connsiteY20" fmla="*/ 1 h 446533"/>
              <a:gd name="connsiteX21" fmla="*/ 4133454 w 10852498"/>
              <a:gd name="connsiteY21" fmla="*/ 1 h 446533"/>
              <a:gd name="connsiteX22" fmla="*/ 7438738 w 10852498"/>
              <a:gd name="connsiteY22" fmla="*/ 1 h 446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852498" h="446533">
                <a:moveTo>
                  <a:pt x="7438738" y="0"/>
                </a:moveTo>
                <a:lnTo>
                  <a:pt x="10852498" y="0"/>
                </a:lnTo>
                <a:lnTo>
                  <a:pt x="10852498" y="446533"/>
                </a:lnTo>
                <a:lnTo>
                  <a:pt x="7804800" y="446533"/>
                </a:lnTo>
                <a:lnTo>
                  <a:pt x="7438738" y="446533"/>
                </a:lnTo>
                <a:lnTo>
                  <a:pt x="4133454" y="446533"/>
                </a:lnTo>
                <a:lnTo>
                  <a:pt x="4133453" y="446533"/>
                </a:lnTo>
                <a:lnTo>
                  <a:pt x="4106263" y="446533"/>
                </a:lnTo>
                <a:lnTo>
                  <a:pt x="3932735" y="446533"/>
                </a:lnTo>
                <a:lnTo>
                  <a:pt x="194537" y="446533"/>
                </a:lnTo>
                <a:lnTo>
                  <a:pt x="122691" y="446533"/>
                </a:lnTo>
                <a:lnTo>
                  <a:pt x="59687" y="385743"/>
                </a:lnTo>
                <a:lnTo>
                  <a:pt x="59687" y="286268"/>
                </a:lnTo>
                <a:lnTo>
                  <a:pt x="0" y="222162"/>
                </a:lnTo>
                <a:lnTo>
                  <a:pt x="59687" y="161372"/>
                </a:lnTo>
                <a:lnTo>
                  <a:pt x="59687" y="60792"/>
                </a:lnTo>
                <a:lnTo>
                  <a:pt x="122691" y="1"/>
                </a:lnTo>
                <a:lnTo>
                  <a:pt x="194537" y="1"/>
                </a:lnTo>
                <a:lnTo>
                  <a:pt x="3932735" y="1"/>
                </a:lnTo>
                <a:lnTo>
                  <a:pt x="4106263" y="1"/>
                </a:lnTo>
                <a:lnTo>
                  <a:pt x="4133453" y="1"/>
                </a:lnTo>
                <a:lnTo>
                  <a:pt x="4133454" y="1"/>
                </a:lnTo>
                <a:lnTo>
                  <a:pt x="7438738" y="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356400" tIns="0" rIns="536400" bIns="0">
            <a:noAutofit/>
          </a:bodyPr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439868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A9945E-B89E-4A7B-9FCB-74A970E8574B}" type="datetime1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EBC5B-8E99-4F90-9F1D-F7A50EEE8E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30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3199" y="1695111"/>
            <a:ext cx="9975863" cy="4269922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-18"/>
              <a:buChar char="="/>
              <a:defRPr sz="2800">
                <a:solidFill>
                  <a:schemeClr val="tx2"/>
                </a:solidFill>
                <a:latin typeface="+mn-lt"/>
              </a:defRPr>
            </a:lvl1pPr>
            <a:lvl2pPr marL="914414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-18"/>
              <a:buChar char="="/>
              <a:defRPr sz="2600">
                <a:solidFill>
                  <a:schemeClr val="tx2"/>
                </a:solidFill>
                <a:latin typeface="+mn-lt"/>
              </a:defRPr>
            </a:lvl2pPr>
            <a:lvl3pPr marL="1371628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-18"/>
              <a:buChar char="="/>
              <a:defRPr sz="2600">
                <a:solidFill>
                  <a:schemeClr val="tx2"/>
                </a:solidFill>
                <a:latin typeface="+mn-lt"/>
              </a:defRPr>
            </a:lvl3pPr>
            <a:lvl4pPr marL="1828842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-18"/>
              <a:buChar char="="/>
              <a:defRPr sz="2600">
                <a:solidFill>
                  <a:schemeClr val="tx2"/>
                </a:solidFill>
                <a:latin typeface="+mn-lt"/>
              </a:defRPr>
            </a:lvl4pPr>
            <a:lvl5pPr marL="2286057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-18"/>
              <a:buChar char="="/>
              <a:defRPr sz="26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10.12.2025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>
          <a:xfrm>
            <a:off x="3357563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535781" rIns="642938">
            <a:noAutofit/>
          </a:bodyPr>
          <a:lstStyle>
            <a:lvl1pPr algn="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pic>
        <p:nvPicPr>
          <p:cNvPr id="16" name="Graphic 6">
            <a:extLst>
              <a:ext uri="{FF2B5EF4-FFF2-40B4-BE49-F238E27FC236}">
                <a16:creationId xmlns:a16="http://schemas.microsoft.com/office/drawing/2014/main" id="{88B19DE6-94DF-438F-BD04-E91F94B78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2424494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90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+ kapitola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73199" y="2333583"/>
            <a:ext cx="9975863" cy="3631449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-18"/>
              <a:buChar char="="/>
              <a:defRPr sz="2800">
                <a:solidFill>
                  <a:schemeClr val="tx2"/>
                </a:solidFill>
                <a:latin typeface="+mn-lt"/>
              </a:defRPr>
            </a:lvl1pPr>
            <a:lvl2pPr marL="914414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-18"/>
              <a:buChar char="="/>
              <a:defRPr sz="2600">
                <a:solidFill>
                  <a:schemeClr val="tx2"/>
                </a:solidFill>
                <a:latin typeface="+mn-lt"/>
              </a:defRPr>
            </a:lvl2pPr>
            <a:lvl3pPr marL="1371628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-18"/>
              <a:buChar char="="/>
              <a:defRPr sz="2600">
                <a:solidFill>
                  <a:schemeClr val="tx2"/>
                </a:solidFill>
                <a:latin typeface="+mn-lt"/>
              </a:defRPr>
            </a:lvl3pPr>
            <a:lvl4pPr marL="1828842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-18"/>
              <a:buChar char="="/>
              <a:defRPr sz="2600">
                <a:solidFill>
                  <a:schemeClr val="tx2"/>
                </a:solidFill>
                <a:latin typeface="+mn-lt"/>
              </a:defRPr>
            </a:lvl4pPr>
            <a:lvl5pPr marL="2286057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-18"/>
              <a:buChar char="="/>
              <a:defRPr sz="26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10.12.2025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199" y="1695111"/>
            <a:ext cx="9975863" cy="63847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000" b="1"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cs-CZ"/>
          </a:p>
        </p:txBody>
      </p:sp>
      <p:sp>
        <p:nvSpPr>
          <p:cNvPr id="9" name="Nadpis 8"/>
          <p:cNvSpPr>
            <a:spLocks noGrp="1"/>
          </p:cNvSpPr>
          <p:nvPr>
            <p:ph type="title" hasCustomPrompt="1"/>
          </p:nvPr>
        </p:nvSpPr>
        <p:spPr>
          <a:xfrm>
            <a:off x="3357563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535781" rIns="642938">
            <a:noAutofit/>
          </a:bodyPr>
          <a:lstStyle>
            <a:lvl1pPr algn="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Chapter title</a:t>
            </a:r>
          </a:p>
        </p:txBody>
      </p:sp>
      <p:pic>
        <p:nvPicPr>
          <p:cNvPr id="13" name="Graphic 6">
            <a:extLst>
              <a:ext uri="{FF2B5EF4-FFF2-40B4-BE49-F238E27FC236}">
                <a16:creationId xmlns:a16="http://schemas.microsoft.com/office/drawing/2014/main" id="{88B19DE6-94DF-438F-BD04-E91F94B78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2424494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660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obrazovým obsahem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10.12.2025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199" y="1695110"/>
            <a:ext cx="9975600" cy="401860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/>
              <a:t>Picture label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BB3F755-233E-46DA-89F2-CF9F9A487A7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73200" y="2364908"/>
            <a:ext cx="9975600" cy="3600123"/>
          </a:xfrm>
          <a:blipFill dpi="0" rotWithShape="1">
            <a:blip r:embed="rId2"/>
            <a:srcRect/>
            <a:stretch>
              <a:fillRect t="-46000" b="-38000"/>
            </a:stretch>
          </a:blipFill>
        </p:spPr>
        <p:txBody>
          <a:bodyPr lIns="0" tIns="0" rIns="0" bIns="0" anchor="t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en-150"/>
          </a:p>
        </p:txBody>
      </p:sp>
      <p:sp>
        <p:nvSpPr>
          <p:cNvPr id="10" name="Nadpis 9"/>
          <p:cNvSpPr>
            <a:spLocks noGrp="1"/>
          </p:cNvSpPr>
          <p:nvPr>
            <p:ph type="title" hasCustomPrompt="1"/>
          </p:nvPr>
        </p:nvSpPr>
        <p:spPr>
          <a:xfrm>
            <a:off x="3357563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535781" rIns="642938">
            <a:noAutofit/>
          </a:bodyPr>
          <a:lstStyle>
            <a:lvl1pPr algn="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Chapter title</a:t>
            </a:r>
          </a:p>
        </p:txBody>
      </p:sp>
      <p:pic>
        <p:nvPicPr>
          <p:cNvPr id="13" name="Graphic 6">
            <a:extLst>
              <a:ext uri="{FF2B5EF4-FFF2-40B4-BE49-F238E27FC236}">
                <a16:creationId xmlns:a16="http://schemas.microsoft.com/office/drawing/2014/main" id="{88B19DE6-94DF-438F-BD04-E91F94B78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0" y="280800"/>
            <a:ext cx="2424494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992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ředělový list (pozitivní)">
    <p:bg>
      <p:bgPr>
        <a:blipFill>
          <a:blip r:embed="rId2"/>
          <a:stretch>
            <a:fillRect t="-12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title"/>
          </p:nvPr>
        </p:nvSpPr>
        <p:spPr>
          <a:xfrm>
            <a:off x="2152133" y="3999600"/>
            <a:ext cx="10039867" cy="1965600"/>
          </a:xfrm>
          <a:custGeom>
            <a:avLst/>
            <a:gdLst>
              <a:gd name="connsiteX0" fmla="*/ 6267967 w 10039867"/>
              <a:gd name="connsiteY0" fmla="*/ 0 h 1965600"/>
              <a:gd name="connsiteX1" fmla="*/ 10039867 w 10039867"/>
              <a:gd name="connsiteY1" fmla="*/ 0 h 1965600"/>
              <a:gd name="connsiteX2" fmla="*/ 10039867 w 10039867"/>
              <a:gd name="connsiteY2" fmla="*/ 1965599 h 1965600"/>
              <a:gd name="connsiteX3" fmla="*/ 6991200 w 10039867"/>
              <a:gd name="connsiteY3" fmla="*/ 1965599 h 1965600"/>
              <a:gd name="connsiteX4" fmla="*/ 6991200 w 10039867"/>
              <a:gd name="connsiteY4" fmla="*/ 1965600 h 1965600"/>
              <a:gd name="connsiteX5" fmla="*/ 542928 w 10039867"/>
              <a:gd name="connsiteY5" fmla="*/ 1965600 h 1965600"/>
              <a:gd name="connsiteX6" fmla="*/ 263597 w 10039867"/>
              <a:gd name="connsiteY6" fmla="*/ 1688701 h 1965600"/>
              <a:gd name="connsiteX7" fmla="*/ 263597 w 10039867"/>
              <a:gd name="connsiteY7" fmla="*/ 1251901 h 1965600"/>
              <a:gd name="connsiteX8" fmla="*/ 0 w 10039867"/>
              <a:gd name="connsiteY8" fmla="*/ 982801 h 1965600"/>
              <a:gd name="connsiteX9" fmla="*/ 263597 w 10039867"/>
              <a:gd name="connsiteY9" fmla="*/ 717601 h 1965600"/>
              <a:gd name="connsiteX10" fmla="*/ 263597 w 10039867"/>
              <a:gd name="connsiteY10" fmla="*/ 280801 h 1965600"/>
              <a:gd name="connsiteX11" fmla="*/ 542929 w 10039867"/>
              <a:gd name="connsiteY11" fmla="*/ 1 h 1965600"/>
              <a:gd name="connsiteX12" fmla="*/ 646819 w 10039867"/>
              <a:gd name="connsiteY12" fmla="*/ 1 h 1965600"/>
              <a:gd name="connsiteX13" fmla="*/ 724890 w 10039867"/>
              <a:gd name="connsiteY13" fmla="*/ 1 h 1965600"/>
              <a:gd name="connsiteX14" fmla="*/ 818329 w 10039867"/>
              <a:gd name="connsiteY14" fmla="*/ 1 h 1965600"/>
              <a:gd name="connsiteX15" fmla="*/ 852754 w 10039867"/>
              <a:gd name="connsiteY15" fmla="*/ 1 h 1965600"/>
              <a:gd name="connsiteX16" fmla="*/ 857671 w 10039867"/>
              <a:gd name="connsiteY16" fmla="*/ 1 h 1965600"/>
              <a:gd name="connsiteX17" fmla="*/ 1414908 w 10039867"/>
              <a:gd name="connsiteY17" fmla="*/ 1 h 1965600"/>
              <a:gd name="connsiteX18" fmla="*/ 1937328 w 10039867"/>
              <a:gd name="connsiteY18" fmla="*/ 1 h 1965600"/>
              <a:gd name="connsiteX19" fmla="*/ 2426056 w 10039867"/>
              <a:gd name="connsiteY19" fmla="*/ 1 h 1965600"/>
              <a:gd name="connsiteX20" fmla="*/ 2882215 w 10039867"/>
              <a:gd name="connsiteY20" fmla="*/ 1 h 1965600"/>
              <a:gd name="connsiteX21" fmla="*/ 3306927 w 10039867"/>
              <a:gd name="connsiteY21" fmla="*/ 1 h 1965600"/>
              <a:gd name="connsiteX22" fmla="*/ 3701317 w 10039867"/>
              <a:gd name="connsiteY22" fmla="*/ 1 h 1965600"/>
              <a:gd name="connsiteX23" fmla="*/ 4066506 w 10039867"/>
              <a:gd name="connsiteY23" fmla="*/ 1 h 1965600"/>
              <a:gd name="connsiteX24" fmla="*/ 4403618 w 10039867"/>
              <a:gd name="connsiteY24" fmla="*/ 1 h 1965600"/>
              <a:gd name="connsiteX25" fmla="*/ 4713776 w 10039867"/>
              <a:gd name="connsiteY25" fmla="*/ 1 h 1965600"/>
              <a:gd name="connsiteX26" fmla="*/ 4998103 w 10039867"/>
              <a:gd name="connsiteY26" fmla="*/ 1 h 1965600"/>
              <a:gd name="connsiteX27" fmla="*/ 5493757 w 10039867"/>
              <a:gd name="connsiteY27" fmla="*/ 1 h 1965600"/>
              <a:gd name="connsiteX28" fmla="*/ 5899564 w 10039867"/>
              <a:gd name="connsiteY28" fmla="*/ 1 h 1965600"/>
              <a:gd name="connsiteX29" fmla="*/ 6224509 w 10039867"/>
              <a:gd name="connsiteY29" fmla="*/ 1 h 1965600"/>
              <a:gd name="connsiteX30" fmla="*/ 6267967 w 10039867"/>
              <a:gd name="connsiteY30" fmla="*/ 1 h 19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039867" h="1965600">
                <a:moveTo>
                  <a:pt x="6267967" y="0"/>
                </a:moveTo>
                <a:lnTo>
                  <a:pt x="10039867" y="0"/>
                </a:lnTo>
                <a:lnTo>
                  <a:pt x="10039867" y="1965599"/>
                </a:lnTo>
                <a:lnTo>
                  <a:pt x="6991200" y="1965599"/>
                </a:lnTo>
                <a:lnTo>
                  <a:pt x="6991200" y="1965600"/>
                </a:lnTo>
                <a:lnTo>
                  <a:pt x="542928" y="1965600"/>
                </a:lnTo>
                <a:lnTo>
                  <a:pt x="263597" y="1688701"/>
                </a:lnTo>
                <a:cubicBezTo>
                  <a:pt x="263597" y="1251901"/>
                  <a:pt x="263597" y="1251901"/>
                  <a:pt x="263597" y="1251901"/>
                </a:cubicBezTo>
                <a:cubicBezTo>
                  <a:pt x="177042" y="1162201"/>
                  <a:pt x="86554" y="1072501"/>
                  <a:pt x="0" y="982801"/>
                </a:cubicBezTo>
                <a:cubicBezTo>
                  <a:pt x="86554" y="897001"/>
                  <a:pt x="177042" y="807301"/>
                  <a:pt x="263597" y="717601"/>
                </a:cubicBezTo>
                <a:cubicBezTo>
                  <a:pt x="263597" y="280801"/>
                  <a:pt x="263597" y="280801"/>
                  <a:pt x="263597" y="280801"/>
                </a:cubicBezTo>
                <a:cubicBezTo>
                  <a:pt x="358019" y="187201"/>
                  <a:pt x="448507" y="93601"/>
                  <a:pt x="542929" y="1"/>
                </a:cubicBezTo>
                <a:lnTo>
                  <a:pt x="646819" y="1"/>
                </a:lnTo>
                <a:lnTo>
                  <a:pt x="724890" y="1"/>
                </a:lnTo>
                <a:lnTo>
                  <a:pt x="818329" y="1"/>
                </a:lnTo>
                <a:lnTo>
                  <a:pt x="852754" y="1"/>
                </a:lnTo>
                <a:lnTo>
                  <a:pt x="857671" y="1"/>
                </a:lnTo>
                <a:lnTo>
                  <a:pt x="1414908" y="1"/>
                </a:lnTo>
                <a:lnTo>
                  <a:pt x="1937328" y="1"/>
                </a:lnTo>
                <a:lnTo>
                  <a:pt x="2426056" y="1"/>
                </a:lnTo>
                <a:lnTo>
                  <a:pt x="2882215" y="1"/>
                </a:lnTo>
                <a:lnTo>
                  <a:pt x="3306927" y="1"/>
                </a:lnTo>
                <a:lnTo>
                  <a:pt x="3701317" y="1"/>
                </a:lnTo>
                <a:lnTo>
                  <a:pt x="4066506" y="1"/>
                </a:lnTo>
                <a:lnTo>
                  <a:pt x="4403618" y="1"/>
                </a:lnTo>
                <a:lnTo>
                  <a:pt x="4713776" y="1"/>
                </a:lnTo>
                <a:lnTo>
                  <a:pt x="4998103" y="1"/>
                </a:lnTo>
                <a:lnTo>
                  <a:pt x="5493757" y="1"/>
                </a:lnTo>
                <a:lnTo>
                  <a:pt x="5899564" y="1"/>
                </a:lnTo>
                <a:lnTo>
                  <a:pt x="6224509" y="1"/>
                </a:lnTo>
                <a:lnTo>
                  <a:pt x="6267967" y="1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wrap="square" lIns="892969" tIns="223266" rIns="642938" bIns="223266" rtlCol="0" anchor="ctr">
            <a:noAutofit/>
          </a:bodyPr>
          <a:lstStyle>
            <a:lvl1pPr algn="r">
              <a:defRPr lang="cs-CZ" sz="3750" b="1" baseline="0">
                <a:solidFill>
                  <a:schemeClr val="bg1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10.12.2025</a:t>
            </a:fld>
            <a:endParaRPr lang="cs-CZ"/>
          </a:p>
        </p:txBody>
      </p:sp>
      <p:sp>
        <p:nvSpPr>
          <p:cNvPr id="16" name="Zástupný symbol pro zápatí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7" name="Zástupný symbol pro číslo snímku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pic>
        <p:nvPicPr>
          <p:cNvPr id="18" name="Graphic 6">
            <a:extLst>
              <a:ext uri="{FF2B5EF4-FFF2-40B4-BE49-F238E27FC236}">
                <a16:creationId xmlns:a16="http://schemas.microsoft.com/office/drawing/2014/main" id="{57E21228-E261-4D25-8F86-FE6A48C53A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0" y="280800"/>
            <a:ext cx="2424494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6006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celostránkovým obrázkem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57AE742-71AD-456B-B277-E0C305AF72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blipFill dpi="0" rotWithShape="1">
            <a:blip r:embed="rId2"/>
            <a:srcRect/>
            <a:stretch>
              <a:fillRect t="-12000" b="-6000"/>
            </a:stretch>
          </a:blip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15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FA24CF-4485-4DE7-B00E-6F2A45F36C5F}" type="datetimeFigureOut">
              <a:rPr lang="cs-CZ" smtClean="0"/>
              <a:pPr/>
              <a:t>10.12.2025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7FAA39-83D0-45A7-8B14-B6378215DDB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Nadpis 13"/>
          <p:cNvSpPr>
            <a:spLocks noGrp="1"/>
          </p:cNvSpPr>
          <p:nvPr>
            <p:ph type="title"/>
          </p:nvPr>
        </p:nvSpPr>
        <p:spPr>
          <a:xfrm>
            <a:off x="1339502" y="5875200"/>
            <a:ext cx="10852498" cy="446533"/>
          </a:xfrm>
          <a:custGeom>
            <a:avLst/>
            <a:gdLst>
              <a:gd name="connsiteX0" fmla="*/ 7438738 w 10852498"/>
              <a:gd name="connsiteY0" fmla="*/ 0 h 446533"/>
              <a:gd name="connsiteX1" fmla="*/ 10852498 w 10852498"/>
              <a:gd name="connsiteY1" fmla="*/ 0 h 446533"/>
              <a:gd name="connsiteX2" fmla="*/ 10852498 w 10852498"/>
              <a:gd name="connsiteY2" fmla="*/ 446533 h 446533"/>
              <a:gd name="connsiteX3" fmla="*/ 7804800 w 10852498"/>
              <a:gd name="connsiteY3" fmla="*/ 446533 h 446533"/>
              <a:gd name="connsiteX4" fmla="*/ 7438738 w 10852498"/>
              <a:gd name="connsiteY4" fmla="*/ 446533 h 446533"/>
              <a:gd name="connsiteX5" fmla="*/ 4133454 w 10852498"/>
              <a:gd name="connsiteY5" fmla="*/ 446533 h 446533"/>
              <a:gd name="connsiteX6" fmla="*/ 4133453 w 10852498"/>
              <a:gd name="connsiteY6" fmla="*/ 446533 h 446533"/>
              <a:gd name="connsiteX7" fmla="*/ 4106263 w 10852498"/>
              <a:gd name="connsiteY7" fmla="*/ 446533 h 446533"/>
              <a:gd name="connsiteX8" fmla="*/ 3932735 w 10852498"/>
              <a:gd name="connsiteY8" fmla="*/ 446533 h 446533"/>
              <a:gd name="connsiteX9" fmla="*/ 194537 w 10852498"/>
              <a:gd name="connsiteY9" fmla="*/ 446533 h 446533"/>
              <a:gd name="connsiteX10" fmla="*/ 122691 w 10852498"/>
              <a:gd name="connsiteY10" fmla="*/ 446533 h 446533"/>
              <a:gd name="connsiteX11" fmla="*/ 59687 w 10852498"/>
              <a:gd name="connsiteY11" fmla="*/ 385743 h 446533"/>
              <a:gd name="connsiteX12" fmla="*/ 59687 w 10852498"/>
              <a:gd name="connsiteY12" fmla="*/ 286268 h 446533"/>
              <a:gd name="connsiteX13" fmla="*/ 0 w 10852498"/>
              <a:gd name="connsiteY13" fmla="*/ 222162 h 446533"/>
              <a:gd name="connsiteX14" fmla="*/ 59687 w 10852498"/>
              <a:gd name="connsiteY14" fmla="*/ 161372 h 446533"/>
              <a:gd name="connsiteX15" fmla="*/ 59687 w 10852498"/>
              <a:gd name="connsiteY15" fmla="*/ 60792 h 446533"/>
              <a:gd name="connsiteX16" fmla="*/ 122691 w 10852498"/>
              <a:gd name="connsiteY16" fmla="*/ 1 h 446533"/>
              <a:gd name="connsiteX17" fmla="*/ 194537 w 10852498"/>
              <a:gd name="connsiteY17" fmla="*/ 1 h 446533"/>
              <a:gd name="connsiteX18" fmla="*/ 3932735 w 10852498"/>
              <a:gd name="connsiteY18" fmla="*/ 1 h 446533"/>
              <a:gd name="connsiteX19" fmla="*/ 4106263 w 10852498"/>
              <a:gd name="connsiteY19" fmla="*/ 1 h 446533"/>
              <a:gd name="connsiteX20" fmla="*/ 4133453 w 10852498"/>
              <a:gd name="connsiteY20" fmla="*/ 1 h 446533"/>
              <a:gd name="connsiteX21" fmla="*/ 4133454 w 10852498"/>
              <a:gd name="connsiteY21" fmla="*/ 1 h 446533"/>
              <a:gd name="connsiteX22" fmla="*/ 7438738 w 10852498"/>
              <a:gd name="connsiteY22" fmla="*/ 1 h 446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852498" h="446533">
                <a:moveTo>
                  <a:pt x="7438738" y="0"/>
                </a:moveTo>
                <a:lnTo>
                  <a:pt x="10852498" y="0"/>
                </a:lnTo>
                <a:lnTo>
                  <a:pt x="10852498" y="446533"/>
                </a:lnTo>
                <a:lnTo>
                  <a:pt x="7804800" y="446533"/>
                </a:lnTo>
                <a:lnTo>
                  <a:pt x="7438738" y="446533"/>
                </a:lnTo>
                <a:lnTo>
                  <a:pt x="4133454" y="446533"/>
                </a:lnTo>
                <a:lnTo>
                  <a:pt x="4133453" y="446533"/>
                </a:lnTo>
                <a:lnTo>
                  <a:pt x="4106263" y="446533"/>
                </a:lnTo>
                <a:lnTo>
                  <a:pt x="3932735" y="446533"/>
                </a:lnTo>
                <a:lnTo>
                  <a:pt x="194537" y="446533"/>
                </a:lnTo>
                <a:lnTo>
                  <a:pt x="122691" y="446533"/>
                </a:lnTo>
                <a:lnTo>
                  <a:pt x="59687" y="385743"/>
                </a:lnTo>
                <a:lnTo>
                  <a:pt x="59687" y="286268"/>
                </a:lnTo>
                <a:lnTo>
                  <a:pt x="0" y="222162"/>
                </a:lnTo>
                <a:lnTo>
                  <a:pt x="59687" y="161372"/>
                </a:lnTo>
                <a:lnTo>
                  <a:pt x="59687" y="60792"/>
                </a:lnTo>
                <a:lnTo>
                  <a:pt x="122691" y="1"/>
                </a:lnTo>
                <a:lnTo>
                  <a:pt x="194537" y="1"/>
                </a:lnTo>
                <a:lnTo>
                  <a:pt x="3932735" y="1"/>
                </a:lnTo>
                <a:lnTo>
                  <a:pt x="4106263" y="1"/>
                </a:lnTo>
                <a:lnTo>
                  <a:pt x="4133453" y="1"/>
                </a:lnTo>
                <a:lnTo>
                  <a:pt x="4133454" y="1"/>
                </a:lnTo>
                <a:lnTo>
                  <a:pt x="7438738" y="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356400" tIns="0" rIns="536400" bIns="0">
            <a:noAutofit/>
          </a:bodyPr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778181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í snímek (negativní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399" y="4171253"/>
            <a:ext cx="8672193" cy="365125"/>
          </a:xfrm>
        </p:spPr>
        <p:txBody>
          <a:bodyPr anchor="b">
            <a:noAutofit/>
          </a:bodyPr>
          <a:lstStyle>
            <a:lvl1pPr marL="0" indent="0" algn="r">
              <a:buNone/>
              <a:defRPr sz="2250">
                <a:solidFill>
                  <a:schemeClr val="bg2"/>
                </a:solidFill>
                <a:latin typeface="+mj-lt"/>
              </a:defRPr>
            </a:lvl1pPr>
            <a:lvl2pPr marL="457214" indent="0" algn="ctr">
              <a:buNone/>
              <a:defRPr sz="2000"/>
            </a:lvl2pPr>
            <a:lvl3pPr marL="914428" indent="0" algn="ctr">
              <a:buNone/>
              <a:defRPr sz="1800"/>
            </a:lvl3pPr>
            <a:lvl4pPr marL="1371643" indent="0" algn="ctr">
              <a:buNone/>
              <a:defRPr sz="1600"/>
            </a:lvl4pPr>
            <a:lvl5pPr marL="1828857" indent="0" algn="ctr">
              <a:buNone/>
              <a:defRPr sz="1600"/>
            </a:lvl5pPr>
            <a:lvl6pPr marL="2286071" indent="0" algn="ctr">
              <a:buNone/>
              <a:defRPr sz="1600"/>
            </a:lvl6pPr>
            <a:lvl7pPr marL="2743285" indent="0" algn="ctr">
              <a:buNone/>
              <a:defRPr sz="1600"/>
            </a:lvl7pPr>
            <a:lvl8pPr marL="3200500" indent="0" algn="ctr">
              <a:buNone/>
              <a:defRPr sz="1600"/>
            </a:lvl8pPr>
            <a:lvl9pPr marL="3657714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22" name="Zástupný symbol pro datum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10.12.2025</a:t>
            </a:fld>
            <a:endParaRPr lang="cs-CZ"/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4" name="Zástupný symbol pro číslo snímku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44399" y="2053877"/>
            <a:ext cx="8672193" cy="2117375"/>
          </a:xfrm>
        </p:spPr>
        <p:txBody>
          <a:bodyPr anchor="b">
            <a:noAutofit/>
          </a:bodyPr>
          <a:lstStyle>
            <a:lvl1pPr algn="r">
              <a:defRPr sz="3750" b="1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0" name="Graphic 9">
            <a:extLst>
              <a:ext uri="{FF2B5EF4-FFF2-40B4-BE49-F238E27FC236}">
                <a16:creationId xmlns:a16="http://schemas.microsoft.com/office/drawing/2014/main" id="{BFCE97E5-DEEF-433E-A1AB-551EAED31CF4}"/>
              </a:ext>
            </a:extLst>
          </p:cNvPr>
          <p:cNvSpPr/>
          <p:nvPr/>
        </p:nvSpPr>
        <p:spPr>
          <a:xfrm>
            <a:off x="8673994" y="1"/>
            <a:ext cx="3034800" cy="5893593"/>
          </a:xfrm>
          <a:custGeom>
            <a:avLst/>
            <a:gdLst>
              <a:gd name="connsiteX0" fmla="*/ 2433717 w 3530756"/>
              <a:gd name="connsiteY0" fmla="*/ 1782839 h 6856193"/>
              <a:gd name="connsiteX1" fmla="*/ 2433717 w 3530756"/>
              <a:gd name="connsiteY1" fmla="*/ 0 h 6856193"/>
              <a:gd name="connsiteX2" fmla="*/ 1337280 w 3530756"/>
              <a:gd name="connsiteY2" fmla="*/ 0 h 6856193"/>
              <a:gd name="connsiteX3" fmla="*/ 1337280 w 3530756"/>
              <a:gd name="connsiteY3" fmla="*/ 1782839 h 6856193"/>
              <a:gd name="connsiteX4" fmla="*/ 2433717 w 3530756"/>
              <a:gd name="connsiteY4" fmla="*/ 2879878 h 6856193"/>
              <a:gd name="connsiteX5" fmla="*/ 1337280 w 3530756"/>
              <a:gd name="connsiteY5" fmla="*/ 3976316 h 6856193"/>
              <a:gd name="connsiteX6" fmla="*/ 1337280 w 3530756"/>
              <a:gd name="connsiteY6" fmla="*/ 5759155 h 6856193"/>
              <a:gd name="connsiteX7" fmla="*/ 399197 w 3530756"/>
              <a:gd name="connsiteY7" fmla="*/ 5759155 h 6856193"/>
              <a:gd name="connsiteX8" fmla="*/ 0 w 3530756"/>
              <a:gd name="connsiteY8" fmla="*/ 6856194 h 6856193"/>
              <a:gd name="connsiteX9" fmla="*/ 1337280 w 3530756"/>
              <a:gd name="connsiteY9" fmla="*/ 6856194 h 6856193"/>
              <a:gd name="connsiteX10" fmla="*/ 2433717 w 3530756"/>
              <a:gd name="connsiteY10" fmla="*/ 5759155 h 6856193"/>
              <a:gd name="connsiteX11" fmla="*/ 2433717 w 3530756"/>
              <a:gd name="connsiteY11" fmla="*/ 3976316 h 6856193"/>
              <a:gd name="connsiteX12" fmla="*/ 3530757 w 3530756"/>
              <a:gd name="connsiteY12" fmla="*/ 2879878 h 685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30756" h="6856193">
                <a:moveTo>
                  <a:pt x="2433717" y="1782839"/>
                </a:moveTo>
                <a:lnTo>
                  <a:pt x="2433717" y="0"/>
                </a:lnTo>
                <a:lnTo>
                  <a:pt x="1337280" y="0"/>
                </a:lnTo>
                <a:lnTo>
                  <a:pt x="1337280" y="1782839"/>
                </a:lnTo>
                <a:lnTo>
                  <a:pt x="2433717" y="2879878"/>
                </a:lnTo>
                <a:lnTo>
                  <a:pt x="1337280" y="3976316"/>
                </a:lnTo>
                <a:lnTo>
                  <a:pt x="1337280" y="5759155"/>
                </a:lnTo>
                <a:lnTo>
                  <a:pt x="399197" y="5759155"/>
                </a:lnTo>
                <a:lnTo>
                  <a:pt x="0" y="6856194"/>
                </a:lnTo>
                <a:lnTo>
                  <a:pt x="1337280" y="6856194"/>
                </a:lnTo>
                <a:lnTo>
                  <a:pt x="2433717" y="5759155"/>
                </a:lnTo>
                <a:lnTo>
                  <a:pt x="2433717" y="3976316"/>
                </a:lnTo>
                <a:lnTo>
                  <a:pt x="3530757" y="2879878"/>
                </a:lnTo>
                <a:close/>
              </a:path>
            </a:pathLst>
          </a:custGeom>
          <a:solidFill>
            <a:schemeClr val="bg1"/>
          </a:solidFill>
          <a:ln w="6014" cap="flat">
            <a:noFill/>
            <a:prstDash val="solid"/>
            <a:miter/>
          </a:ln>
        </p:spPr>
        <p:txBody>
          <a:bodyPr rtlCol="0" anchor="ctr"/>
          <a:lstStyle/>
          <a:p>
            <a:endParaRPr lang="en-150" sz="1800"/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5C967483-E9A0-4C48-A50E-5E244CA06A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6103620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54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(negativní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10.12.2025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3357563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535781" rIns="642938">
            <a:noAutofit/>
          </a:bodyPr>
          <a:lstStyle>
            <a:lvl1pPr algn="r">
              <a:defRPr sz="240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573199" y="1695111"/>
            <a:ext cx="9975863" cy="4269922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2800">
                <a:solidFill>
                  <a:schemeClr val="bg2"/>
                </a:solidFill>
                <a:latin typeface="+mn-lt"/>
              </a:defRPr>
            </a:lvl1pPr>
            <a:lvl2pPr marL="914414" indent="-4572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2600">
                <a:solidFill>
                  <a:schemeClr val="bg2"/>
                </a:solidFill>
                <a:latin typeface="+mn-lt"/>
              </a:defRPr>
            </a:lvl2pPr>
            <a:lvl3pPr marL="1371628" indent="-4572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2600">
                <a:solidFill>
                  <a:schemeClr val="bg2"/>
                </a:solidFill>
                <a:latin typeface="+mn-lt"/>
              </a:defRPr>
            </a:lvl3pPr>
            <a:lvl4pPr marL="1828842" indent="-4572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2600">
                <a:solidFill>
                  <a:schemeClr val="bg2"/>
                </a:solidFill>
                <a:latin typeface="+mn-lt"/>
              </a:defRPr>
            </a:lvl4pPr>
            <a:lvl5pPr marL="2286057" indent="-4572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2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pic>
        <p:nvPicPr>
          <p:cNvPr id="12" name="Graphic 6">
            <a:extLst>
              <a:ext uri="{FF2B5EF4-FFF2-40B4-BE49-F238E27FC236}">
                <a16:creationId xmlns:a16="http://schemas.microsoft.com/office/drawing/2014/main" id="{04CCF19D-AF95-4241-8198-924DE51BE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2424494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544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+ kapitola (negativní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573199" y="2333583"/>
            <a:ext cx="9975863" cy="3631449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2800">
                <a:solidFill>
                  <a:schemeClr val="bg2"/>
                </a:solidFill>
                <a:latin typeface="+mn-lt"/>
              </a:defRPr>
            </a:lvl1pPr>
            <a:lvl2pPr marL="914414" indent="-4572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2600">
                <a:solidFill>
                  <a:schemeClr val="bg2"/>
                </a:solidFill>
                <a:latin typeface="+mn-lt"/>
              </a:defRPr>
            </a:lvl2pPr>
            <a:lvl3pPr marL="1371628" indent="-4572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2600">
                <a:solidFill>
                  <a:schemeClr val="bg2"/>
                </a:solidFill>
                <a:latin typeface="+mn-lt"/>
              </a:defRPr>
            </a:lvl3pPr>
            <a:lvl4pPr marL="1828842" indent="-4572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2600">
                <a:solidFill>
                  <a:schemeClr val="bg2"/>
                </a:solidFill>
                <a:latin typeface="+mn-lt"/>
              </a:defRPr>
            </a:lvl4pPr>
            <a:lvl5pPr marL="2286057" indent="-4572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2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10.12.2025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199" y="1695111"/>
            <a:ext cx="9975863" cy="63847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cs-CZ"/>
          </a:p>
        </p:txBody>
      </p:sp>
      <p:sp>
        <p:nvSpPr>
          <p:cNvPr id="12" name="Nadpis 11"/>
          <p:cNvSpPr>
            <a:spLocks noGrp="1"/>
          </p:cNvSpPr>
          <p:nvPr>
            <p:ph type="title" hasCustomPrompt="1"/>
          </p:nvPr>
        </p:nvSpPr>
        <p:spPr>
          <a:xfrm>
            <a:off x="3357563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535781" rIns="642938">
            <a:noAutofit/>
          </a:bodyPr>
          <a:lstStyle>
            <a:lvl1pPr algn="r"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Chapter title</a:t>
            </a:r>
          </a:p>
        </p:txBody>
      </p:sp>
      <p:pic>
        <p:nvPicPr>
          <p:cNvPr id="14" name="Graphic 6">
            <a:extLst>
              <a:ext uri="{FF2B5EF4-FFF2-40B4-BE49-F238E27FC236}">
                <a16:creationId xmlns:a16="http://schemas.microsoft.com/office/drawing/2014/main" id="{04CCF19D-AF95-4241-8198-924DE51BE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2424494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618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A24CF-4485-4DE7-B00E-6F2A45F36C5F}" type="datetimeFigureOut">
              <a:rPr lang="cs-CZ" smtClean="0"/>
              <a:t>10.12.2025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070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5" r:id="rId2"/>
    <p:sldLayoutId id="2147483756" r:id="rId3"/>
    <p:sldLayoutId id="2147483750" r:id="rId4"/>
    <p:sldLayoutId id="2147483744" r:id="rId5"/>
    <p:sldLayoutId id="2147483754" r:id="rId6"/>
    <p:sldLayoutId id="2147483752" r:id="rId7"/>
    <p:sldLayoutId id="2147483751" r:id="rId8"/>
    <p:sldLayoutId id="2147483757" r:id="rId9"/>
    <p:sldLayoutId id="2147483753" r:id="rId10"/>
    <p:sldLayoutId id="2147483749" r:id="rId11"/>
    <p:sldLayoutId id="2147483755" r:id="rId12"/>
    <p:sldLayoutId id="2147483758" r:id="rId13"/>
  </p:sldLayoutIdLst>
  <p:txStyles>
    <p:titleStyle>
      <a:lvl1pPr algn="l" defTabSz="9144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2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Comenia Sans" panose="02000503080000020004" pitchFamily="50" charset="-18"/>
        <a:buChar char="=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00114" indent="-342900" algn="l" defTabSz="91442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Comenia Sans" panose="02000503080000020004" pitchFamily="50" charset="-18"/>
        <a:buChar char="=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28" indent="-342900" algn="l" defTabSz="91442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Comenia Sans" panose="02000503080000020004" pitchFamily="50" charset="-18"/>
        <a:buChar char="=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92" indent="-285750" algn="l" defTabSz="91442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Comenia Sans" panose="02000503080000020004" pitchFamily="50" charset="-18"/>
        <a:buChar char="=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14607" indent="-285750" algn="l" defTabSz="91442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Comenia Sans" panose="02000503080000020004" pitchFamily="50" charset="-18"/>
        <a:buChar char="=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79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93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07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8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3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7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1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85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microsoft.com/office/2018/10/relationships/comments" Target="../comments/modernComment_15F_41085A8F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3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microsoft.com/office/2018/10/relationships/comments" Target="../comments/modernComment_150_498632D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3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66_0.xml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68_F62D588B.xml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jpeg"/><Relationship Id="rId5" Type="http://schemas.openxmlformats.org/officeDocument/2006/relationships/hyperlink" Target="https://www.uhk.cz/en/faculty-of-informatics-and-management/about-faculty" TargetMode="External"/><Relationship Id="rId4" Type="http://schemas.openxmlformats.org/officeDocument/2006/relationships/hyperlink" Target="https://www.uhk.cz/en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sites.google.com/view/web-bilateral-initiative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0.svg"/><Relationship Id="rId4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microsoft.com/office/2018/10/relationships/comments" Target="../comments/modernComment_14C_993CC2D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microsoft.com/office/2018/10/relationships/comments" Target="../comments/modernComment_14D_37D28D6A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5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36.svg"/><Relationship Id="rId9" Type="http://schemas.microsoft.com/office/2007/relationships/diagramDrawing" Target="../diagrams/drawing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4.png"/><Relationship Id="rId18" Type="http://schemas.openxmlformats.org/officeDocument/2006/relationships/image" Target="../media/image99.png"/><Relationship Id="rId26" Type="http://schemas.openxmlformats.org/officeDocument/2006/relationships/image" Target="../media/image107.png"/><Relationship Id="rId39" Type="http://schemas.openxmlformats.org/officeDocument/2006/relationships/image" Target="../media/image120.png"/><Relationship Id="rId21" Type="http://schemas.openxmlformats.org/officeDocument/2006/relationships/image" Target="../media/image102.png"/><Relationship Id="rId34" Type="http://schemas.openxmlformats.org/officeDocument/2006/relationships/image" Target="../media/image115.png"/><Relationship Id="rId42" Type="http://schemas.openxmlformats.org/officeDocument/2006/relationships/image" Target="../media/image123.png"/><Relationship Id="rId7" Type="http://schemas.openxmlformats.org/officeDocument/2006/relationships/image" Target="../media/image88.png"/><Relationship Id="rId2" Type="http://schemas.openxmlformats.org/officeDocument/2006/relationships/image" Target="../media/image29.png"/><Relationship Id="rId16" Type="http://schemas.openxmlformats.org/officeDocument/2006/relationships/image" Target="../media/image97.png"/><Relationship Id="rId29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24" Type="http://schemas.openxmlformats.org/officeDocument/2006/relationships/image" Target="../media/image105.png"/><Relationship Id="rId32" Type="http://schemas.openxmlformats.org/officeDocument/2006/relationships/image" Target="../media/image113.png"/><Relationship Id="rId37" Type="http://schemas.openxmlformats.org/officeDocument/2006/relationships/image" Target="../media/image118.png"/><Relationship Id="rId40" Type="http://schemas.openxmlformats.org/officeDocument/2006/relationships/image" Target="../media/image121.png"/><Relationship Id="rId45" Type="http://schemas.openxmlformats.org/officeDocument/2006/relationships/image" Target="../media/image126.png"/><Relationship Id="rId5" Type="http://schemas.openxmlformats.org/officeDocument/2006/relationships/image" Target="../media/image86.png"/><Relationship Id="rId15" Type="http://schemas.openxmlformats.org/officeDocument/2006/relationships/image" Target="../media/image96.png"/><Relationship Id="rId23" Type="http://schemas.openxmlformats.org/officeDocument/2006/relationships/image" Target="../media/image104.png"/><Relationship Id="rId28" Type="http://schemas.openxmlformats.org/officeDocument/2006/relationships/image" Target="../media/image109.png"/><Relationship Id="rId36" Type="http://schemas.openxmlformats.org/officeDocument/2006/relationships/image" Target="../media/image117.png"/><Relationship Id="rId10" Type="http://schemas.openxmlformats.org/officeDocument/2006/relationships/image" Target="../media/image91.png"/><Relationship Id="rId19" Type="http://schemas.openxmlformats.org/officeDocument/2006/relationships/image" Target="../media/image100.png"/><Relationship Id="rId31" Type="http://schemas.openxmlformats.org/officeDocument/2006/relationships/image" Target="../media/image112.png"/><Relationship Id="rId44" Type="http://schemas.openxmlformats.org/officeDocument/2006/relationships/image" Target="../media/image125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Relationship Id="rId22" Type="http://schemas.openxmlformats.org/officeDocument/2006/relationships/image" Target="../media/image103.png"/><Relationship Id="rId27" Type="http://schemas.openxmlformats.org/officeDocument/2006/relationships/image" Target="../media/image108.png"/><Relationship Id="rId30" Type="http://schemas.openxmlformats.org/officeDocument/2006/relationships/image" Target="../media/image111.png"/><Relationship Id="rId35" Type="http://schemas.openxmlformats.org/officeDocument/2006/relationships/image" Target="../media/image116.png"/><Relationship Id="rId43" Type="http://schemas.openxmlformats.org/officeDocument/2006/relationships/image" Target="../media/image124.png"/><Relationship Id="rId8" Type="http://schemas.openxmlformats.org/officeDocument/2006/relationships/image" Target="../media/image89.png"/><Relationship Id="rId3" Type="http://schemas.openxmlformats.org/officeDocument/2006/relationships/image" Target="../media/image30.svg"/><Relationship Id="rId12" Type="http://schemas.openxmlformats.org/officeDocument/2006/relationships/image" Target="../media/image93.png"/><Relationship Id="rId17" Type="http://schemas.openxmlformats.org/officeDocument/2006/relationships/image" Target="../media/image98.png"/><Relationship Id="rId25" Type="http://schemas.openxmlformats.org/officeDocument/2006/relationships/image" Target="../media/image106.png"/><Relationship Id="rId33" Type="http://schemas.openxmlformats.org/officeDocument/2006/relationships/image" Target="../media/image114.png"/><Relationship Id="rId38" Type="http://schemas.openxmlformats.org/officeDocument/2006/relationships/image" Target="../media/image119.png"/><Relationship Id="rId20" Type="http://schemas.openxmlformats.org/officeDocument/2006/relationships/image" Target="../media/image101.png"/><Relationship Id="rId41" Type="http://schemas.openxmlformats.org/officeDocument/2006/relationships/image" Target="../media/image12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7" Type="http://schemas.openxmlformats.org/officeDocument/2006/relationships/image" Target="../media/image52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3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microsoft.com/office/2018/10/relationships/comments" Target="../comments/modernComment_143_717BA60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3FEDC29-970E-4FF6-B9D2-55F529464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BC5B-8E99-4F90-9F1D-F7A50EEE8EE5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A8063761-B611-4AE4-99EA-82162C8004CC}"/>
              </a:ext>
            </a:extLst>
          </p:cNvPr>
          <p:cNvSpPr/>
          <p:nvPr/>
        </p:nvSpPr>
        <p:spPr>
          <a:xfrm>
            <a:off x="2990662" y="1618851"/>
            <a:ext cx="6274052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AU" sz="2500" b="1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Welcome to the Czech Republic</a:t>
            </a:r>
          </a:p>
          <a:p>
            <a:pPr algn="ctr"/>
            <a:r>
              <a:rPr lang="en-AU" sz="2500" b="1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Welcome to HRADEC KRÁLOVÉ</a:t>
            </a:r>
          </a:p>
          <a:p>
            <a:pPr algn="ctr"/>
            <a:r>
              <a:rPr lang="en-AU" sz="2500" b="1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Welcome to </a:t>
            </a:r>
            <a:r>
              <a:rPr lang="cs-CZ" sz="2500" b="1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the University of Hradec Králové</a:t>
            </a:r>
            <a:endParaRPr lang="en-AU" sz="2500" b="1" dirty="0">
              <a:ln w="6600">
                <a:solidFill>
                  <a:srgbClr val="00B0F0"/>
                </a:solidFill>
                <a:prstDash val="solid"/>
              </a:ln>
              <a:solidFill>
                <a:srgbClr val="00B0F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026" name="Picture 2" descr="Pražský hrad stojí nad Vltavou už víc než 1000 let | Cestovinky">
            <a:extLst>
              <a:ext uri="{FF2B5EF4-FFF2-40B4-BE49-F238E27FC236}">
                <a16:creationId xmlns:a16="http://schemas.microsoft.com/office/drawing/2014/main" id="{6220C207-172C-4346-83DA-DBA89951D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726" y="2990374"/>
            <a:ext cx="2631849" cy="18075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F16427E6-B6C6-4DEC-97CE-A876D36C1C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91386" y="565888"/>
            <a:ext cx="4450814" cy="828346"/>
          </a:xfrm>
          <a:prstGeom prst="rect">
            <a:avLst/>
          </a:prstGeom>
        </p:spPr>
      </p:pic>
      <p:pic>
        <p:nvPicPr>
          <p:cNvPr id="23" name="Picture 4" descr="Česká Republika Československo - Obrázek zdarma na Pixabay">
            <a:extLst>
              <a:ext uri="{FF2B5EF4-FFF2-40B4-BE49-F238E27FC236}">
                <a16:creationId xmlns:a16="http://schemas.microsoft.com/office/drawing/2014/main" id="{E77BD213-E9B2-4E53-80BD-FE2DDDDAD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433" y="343490"/>
            <a:ext cx="1150333" cy="11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 descr="Hradec Králové už zná výsledky vrtů ohledně možnosti vybudovat na Velkém  náměstí podzemní parkoviště | Hradec Králové">
            <a:extLst>
              <a:ext uri="{FF2B5EF4-FFF2-40B4-BE49-F238E27FC236}">
                <a16:creationId xmlns:a16="http://schemas.microsoft.com/office/drawing/2014/main" id="{EDC96C57-C022-4C27-A9DC-BDC802E725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12"/>
          <a:stretch/>
        </p:blipFill>
        <p:spPr bwMode="auto">
          <a:xfrm>
            <a:off x="5694902" y="2990374"/>
            <a:ext cx="3733714" cy="18075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Picture 10" descr="Dny otevřených dveří - Univerzita Hradec Králové">
            <a:extLst>
              <a:ext uri="{FF2B5EF4-FFF2-40B4-BE49-F238E27FC236}">
                <a16:creationId xmlns:a16="http://schemas.microsoft.com/office/drawing/2014/main" id="{11B50545-170B-42D8-A1EF-3218CC4FC7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" b="15423"/>
          <a:stretch/>
        </p:blipFill>
        <p:spPr bwMode="auto">
          <a:xfrm>
            <a:off x="2894724" y="4938713"/>
            <a:ext cx="2631850" cy="12736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edagogická fakulta - Univerzita Hradec Králové - Vysoké školy">
            <a:extLst>
              <a:ext uri="{FF2B5EF4-FFF2-40B4-BE49-F238E27FC236}">
                <a16:creationId xmlns:a16="http://schemas.microsoft.com/office/drawing/2014/main" id="{38B835A3-505D-4371-8D36-3CA10AD1DB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7"/>
          <a:stretch/>
        </p:blipFill>
        <p:spPr bwMode="auto">
          <a:xfrm>
            <a:off x="5693872" y="4938712"/>
            <a:ext cx="3752851" cy="127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99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Obsah obrázku text, snímek obrazovky, Barevnost, design&#10;&#10;Obsah generovaný pomocí AI může být nesprávný.">
            <a:extLst>
              <a:ext uri="{FF2B5EF4-FFF2-40B4-BE49-F238E27FC236}">
                <a16:creationId xmlns:a16="http://schemas.microsoft.com/office/drawing/2014/main" id="{99022F14-43BA-E3E2-0173-DA55D9D083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1874" y="1335278"/>
            <a:ext cx="10220846" cy="4989588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8B1884EB-975E-57D1-2CAB-D5FE90F9A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Research</a:t>
            </a:r>
            <a:r>
              <a:rPr lang="cs-CZ" dirty="0"/>
              <a:t> profile in Web </a:t>
            </a:r>
            <a:r>
              <a:rPr lang="cs-CZ" dirty="0" err="1"/>
              <a:t>of</a:t>
            </a:r>
            <a:r>
              <a:rPr lang="cs-CZ" dirty="0"/>
              <a:t> Science</a:t>
            </a:r>
          </a:p>
        </p:txBody>
      </p:sp>
    </p:spTree>
    <p:extLst>
      <p:ext uri="{BB962C8B-B14F-4D97-AF65-F5344CB8AC3E}">
        <p14:creationId xmlns:p14="http://schemas.microsoft.com/office/powerpoint/2010/main" val="3480463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F7F92-18FB-B0B2-5C86-33154253A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E0311D8-3385-5C18-7455-425074A26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436" y="1503496"/>
            <a:ext cx="10647626" cy="88437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sz="2000" b="1"/>
              <a:t>InCite records, journals articles only</a:t>
            </a:r>
            <a:endParaRPr lang="cs-CZ"/>
          </a:p>
          <a:p>
            <a:r>
              <a:rPr lang="en-US" sz="2000" b="1" dirty="0"/>
              <a:t>Related to FTE according to the Ministry of Education, Youth and Sports</a:t>
            </a:r>
            <a:endParaRPr lang="cs-CZ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0AC39B-2C80-194B-A2E4-D9D4E8478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731" y="493448"/>
            <a:ext cx="10474853" cy="688625"/>
          </a:xfrm>
        </p:spPr>
        <p:txBody>
          <a:bodyPr/>
          <a:lstStyle/>
          <a:p>
            <a:r>
              <a:rPr lang="en-US"/>
              <a:t>FORD 5.2 - Business and Economics: a comparison among faculties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BE9FD8AC-23F1-10E8-5DEA-2BA241E89BB7}"/>
              </a:ext>
            </a:extLst>
          </p:cNvPr>
          <p:cNvSpPr/>
          <p:nvPr/>
        </p:nvSpPr>
        <p:spPr bwMode="auto">
          <a:xfrm>
            <a:off x="0" y="481394"/>
            <a:ext cx="1721942" cy="697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892969" tIns="223266" rIns="642938" bIns="223266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cs-CZ" sz="3750" b="1" dirty="0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D8FBEA44-18F3-CB6C-0F42-4BAAE56A7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1903" y="476005"/>
            <a:ext cx="732144" cy="703052"/>
          </a:xfrm>
          <a:prstGeom prst="rect">
            <a:avLst/>
          </a:prstGeom>
        </p:spPr>
      </p:pic>
      <p:pic>
        <p:nvPicPr>
          <p:cNvPr id="8" name="Obrázek 7" descr="Obsah obrázku text, snímek obrazovky, diagram, Vykreslený graf&#10;&#10;Obsah generovaný pomocí AI může být nesprávný.">
            <a:extLst>
              <a:ext uri="{FF2B5EF4-FFF2-40B4-BE49-F238E27FC236}">
                <a16:creationId xmlns:a16="http://schemas.microsoft.com/office/drawing/2014/main" id="{08D9B1A2-1871-3D91-9AC0-8DD94F413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833" y="2270627"/>
            <a:ext cx="10403417" cy="442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82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F61CF0-392A-2205-D6EF-91143CB59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769" y="1492913"/>
            <a:ext cx="10647626" cy="151937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sz="2000" b="1" err="1"/>
              <a:t>InCite</a:t>
            </a:r>
            <a:r>
              <a:rPr lang="en-US" sz="2000" b="1"/>
              <a:t> </a:t>
            </a:r>
            <a:r>
              <a:rPr lang="en-US" sz="2000" b="1" dirty="0"/>
              <a:t>records, journals articles only</a:t>
            </a:r>
          </a:p>
          <a:p>
            <a:r>
              <a:rPr lang="en-US" sz="2000" b="1" dirty="0"/>
              <a:t>Related to FTE according to the Ministry of Education, Youth and Sports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DF533D-0D57-A076-9E27-5C3A368DD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328" y="490959"/>
            <a:ext cx="9663672" cy="681153"/>
          </a:xfrm>
        </p:spPr>
        <p:txBody>
          <a:bodyPr/>
          <a:lstStyle/>
          <a:p>
            <a:r>
              <a:rPr lang="en-US"/>
              <a:t>FORD 1.2 - Computer Science: a comparison among faculties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9A859968-E6E4-B689-DA9A-E93A32A30B54}"/>
              </a:ext>
            </a:extLst>
          </p:cNvPr>
          <p:cNvSpPr/>
          <p:nvPr/>
        </p:nvSpPr>
        <p:spPr bwMode="auto">
          <a:xfrm>
            <a:off x="0" y="478904"/>
            <a:ext cx="2506354" cy="700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892969" tIns="223266" rIns="642938" bIns="223266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cs-CZ" sz="3750" b="1" dirty="0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67B54AAA-A5FE-580A-0BC2-A012A25357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1903" y="465422"/>
            <a:ext cx="700394" cy="713635"/>
          </a:xfrm>
          <a:prstGeom prst="rect">
            <a:avLst/>
          </a:prstGeom>
        </p:spPr>
      </p:pic>
      <p:pic>
        <p:nvPicPr>
          <p:cNvPr id="5" name="Obrázek 4" descr="Obsah obrázku text, snímek obrazovky, diagram, Vykreslený graf&#10;&#10;Obsah generovaný pomocí AI může být nesprávný.">
            <a:extLst>
              <a:ext uri="{FF2B5EF4-FFF2-40B4-BE49-F238E27FC236}">
                <a16:creationId xmlns:a16="http://schemas.microsoft.com/office/drawing/2014/main" id="{68D34BBC-18D8-8757-0A5A-EAB67FB0FA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916" y="2267174"/>
            <a:ext cx="10181167" cy="458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66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1B6137BD-9157-D6F1-F6EA-04D6CE715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3199" y="1709488"/>
            <a:ext cx="9975863" cy="531810"/>
          </a:xfrm>
        </p:spPr>
        <p:txBody>
          <a:bodyPr vert="horz" lIns="0" tIns="0" rIns="0" bIns="0" rtlCol="0" anchor="t">
            <a:normAutofit fontScale="70000" lnSpcReduction="20000"/>
          </a:bodyPr>
          <a:lstStyle/>
          <a:p>
            <a:r>
              <a:rPr lang="en-US" b="1"/>
              <a:t>Comparison of publications with respect to international authoring teams and quartile </a:t>
            </a:r>
            <a:r>
              <a:rPr lang="en-US"/>
              <a:t>(source: Clarivate </a:t>
            </a:r>
            <a:r>
              <a:rPr lang="en-US" err="1"/>
              <a:t>InCites</a:t>
            </a:r>
            <a:r>
              <a:rPr lang="en-US" dirty="0"/>
              <a:t>)</a:t>
            </a:r>
            <a:endParaRPr lang="en-US" dirty="0">
              <a:solidFill>
                <a:srgbClr val="000000"/>
              </a:solidFill>
            </a:endParaRPr>
          </a:p>
          <a:p>
            <a:endParaRPr lang="cs-CZ" b="1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B8F36F0-B9EE-378F-9E76-354E9EE9E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Qs and the Internationalization of </a:t>
            </a:r>
            <a:r>
              <a:rPr lang="cs-CZ" dirty="0"/>
              <a:t>P</a:t>
            </a:r>
            <a:r>
              <a:rPr lang="en-US" err="1"/>
              <a:t>ublications</a:t>
            </a:r>
            <a:endParaRPr lang="en-US"/>
          </a:p>
        </p:txBody>
      </p:sp>
      <p:sp>
        <p:nvSpPr>
          <p:cNvPr id="8" name="!!Nadpis-bublina">
            <a:extLst>
              <a:ext uri="{FF2B5EF4-FFF2-40B4-BE49-F238E27FC236}">
                <a16:creationId xmlns:a16="http://schemas.microsoft.com/office/drawing/2014/main" id="{4FD43BFE-CF13-9BB7-DF28-C25EC2BB6966}"/>
              </a:ext>
            </a:extLst>
          </p:cNvPr>
          <p:cNvSpPr txBox="1">
            <a:spLocks/>
          </p:cNvSpPr>
          <p:nvPr/>
        </p:nvSpPr>
        <p:spPr>
          <a:xfrm rot="10800000" flipH="1">
            <a:off x="634708" y="2241428"/>
            <a:ext cx="11552377" cy="4616571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i="1" dirty="0"/>
              <a:t>     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2216EC2F-3A83-E282-857A-C0A274EF8454}"/>
              </a:ext>
            </a:extLst>
          </p:cNvPr>
          <p:cNvSpPr/>
          <p:nvPr/>
        </p:nvSpPr>
        <p:spPr bwMode="auto">
          <a:xfrm>
            <a:off x="0" y="523727"/>
            <a:ext cx="3055442" cy="655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892969" tIns="223266" rIns="642938" bIns="223266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cs-CZ" sz="3750" b="1" dirty="0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D7B7909D-159D-6722-1609-5C4852787C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1903" y="465422"/>
            <a:ext cx="700394" cy="713635"/>
          </a:xfrm>
          <a:prstGeom prst="rect">
            <a:avLst/>
          </a:prstGeom>
        </p:spPr>
      </p:pic>
      <p:pic>
        <p:nvPicPr>
          <p:cNvPr id="9" name="Obrázek 8" descr="Obsah obrázku text, snímek obrazovky, diagram, Barevnost&#10;&#10;Obsah generovaný pomocí AI může být nesprávný.">
            <a:extLst>
              <a:ext uri="{FF2B5EF4-FFF2-40B4-BE49-F238E27FC236}">
                <a16:creationId xmlns:a16="http://schemas.microsoft.com/office/drawing/2014/main" id="{94194F21-6F9A-C16A-917F-BAEB7BC1D0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0495" y="2245379"/>
            <a:ext cx="9159128" cy="460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531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892E178-B76C-47CE-9A37-D47658631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6" y="0"/>
            <a:ext cx="12220575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DB6709F-BCF4-4E9E-8FE8-EAD4C7488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275" y="4981575"/>
            <a:ext cx="8848725" cy="1640850"/>
          </a:xfrm>
        </p:spPr>
        <p:txBody>
          <a:bodyPr/>
          <a:lstStyle/>
          <a:p>
            <a:br>
              <a:rPr lang="cs-CZ" dirty="0">
                <a:solidFill>
                  <a:schemeClr val="bg1"/>
                </a:solidFill>
              </a:rPr>
            </a:br>
            <a:r>
              <a:rPr lang="cs-CZ" dirty="0" err="1">
                <a:solidFill>
                  <a:schemeClr val="bg1"/>
                </a:solidFill>
              </a:rPr>
              <a:t>Research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Activities</a:t>
            </a:r>
            <a:r>
              <a:rPr lang="cs-CZ" dirty="0">
                <a:solidFill>
                  <a:schemeClr val="bg1"/>
                </a:solidFill>
              </a:rPr>
              <a:t> and </a:t>
            </a:r>
            <a:r>
              <a:rPr lang="cs-CZ" dirty="0" err="1">
                <a:solidFill>
                  <a:schemeClr val="bg1"/>
                </a:solidFill>
              </a:rPr>
              <a:t>Projects</a:t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sz="1800" dirty="0">
                <a:solidFill>
                  <a:schemeClr val="bg1"/>
                </a:solidFill>
              </a:rPr>
              <a:t>University of Hradec </a:t>
            </a:r>
            <a:r>
              <a:rPr lang="cs-CZ" sz="1800" dirty="0" err="1">
                <a:solidFill>
                  <a:schemeClr val="bg1"/>
                </a:solidFill>
              </a:rPr>
              <a:t>Kralove</a:t>
            </a:r>
            <a:r>
              <a:rPr lang="cs-CZ" sz="1800" dirty="0">
                <a:solidFill>
                  <a:schemeClr val="bg1"/>
                </a:solidFill>
              </a:rPr>
              <a:t>, </a:t>
            </a:r>
            <a:r>
              <a:rPr lang="cs-CZ" sz="1800" dirty="0" err="1">
                <a:solidFill>
                  <a:schemeClr val="bg1"/>
                </a:solidFill>
              </a:rPr>
              <a:t>Faculty</a:t>
            </a:r>
            <a:r>
              <a:rPr lang="cs-CZ" sz="1800" dirty="0">
                <a:solidFill>
                  <a:schemeClr val="bg1"/>
                </a:solidFill>
              </a:rPr>
              <a:t> of </a:t>
            </a:r>
            <a:r>
              <a:rPr lang="cs-CZ" sz="1800" dirty="0" err="1">
                <a:solidFill>
                  <a:schemeClr val="bg1"/>
                </a:solidFill>
              </a:rPr>
              <a:t>Informatics</a:t>
            </a:r>
            <a:r>
              <a:rPr lang="cs-CZ" sz="1800" dirty="0">
                <a:solidFill>
                  <a:schemeClr val="bg1"/>
                </a:solidFill>
              </a:rPr>
              <a:t> and Management</a:t>
            </a:r>
            <a:br>
              <a:rPr lang="cs-CZ" sz="4000" dirty="0">
                <a:solidFill>
                  <a:schemeClr val="bg1"/>
                </a:solidFill>
              </a:rPr>
            </a:b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FD85240C-504E-4AD4-B54A-7B27C2EF8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3" y="162305"/>
            <a:ext cx="5602123" cy="10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058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11BB9643-719F-422A-9030-9BBCEBB37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DB6709F-BCF4-4E9E-8FE8-EAD4C7488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3401" y="4981574"/>
            <a:ext cx="7848600" cy="1640850"/>
          </a:xfrm>
        </p:spPr>
        <p:txBody>
          <a:bodyPr/>
          <a:lstStyle/>
          <a:p>
            <a:br>
              <a:rPr lang="cs-CZ" dirty="0">
                <a:solidFill>
                  <a:schemeClr val="bg1"/>
                </a:solidFill>
              </a:rPr>
            </a:br>
            <a:endParaRPr lang="cs-CZ" sz="14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0F2EE3D-92A7-43CE-A936-2A43B1ACC4E3}"/>
              </a:ext>
            </a:extLst>
          </p:cNvPr>
          <p:cNvSpPr txBox="1"/>
          <p:nvPr/>
        </p:nvSpPr>
        <p:spPr>
          <a:xfrm>
            <a:off x="5124449" y="5201834"/>
            <a:ext cx="8077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Department </a:t>
            </a:r>
          </a:p>
          <a:p>
            <a:r>
              <a:rPr lang="cs-CZ" sz="3600" b="1" dirty="0">
                <a:solidFill>
                  <a:schemeClr val="bg1"/>
                </a:solidFill>
              </a:rPr>
              <a:t>of </a:t>
            </a:r>
            <a:r>
              <a:rPr lang="cs-CZ" sz="3600" b="1" dirty="0" err="1">
                <a:solidFill>
                  <a:schemeClr val="bg1"/>
                </a:solidFill>
              </a:rPr>
              <a:t>Information</a:t>
            </a:r>
            <a:r>
              <a:rPr lang="cs-CZ" sz="3600" b="1" dirty="0">
                <a:solidFill>
                  <a:schemeClr val="bg1"/>
                </a:solidFill>
              </a:rPr>
              <a:t> Technologies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E9E7F0A-DEF5-4FA5-93C1-0A41AB0F9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94" y="265556"/>
            <a:ext cx="2443355" cy="115414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8386FFA-A89A-485B-9F34-5468913CC1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429" y="3377997"/>
            <a:ext cx="1368000" cy="136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2676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83E5947A-3552-4EFB-A27E-C454A384E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214" y="1415790"/>
            <a:ext cx="5835917" cy="4907758"/>
          </a:xfrm>
        </p:spPr>
        <p:txBody>
          <a:bodyPr>
            <a:normAutofit/>
          </a:bodyPr>
          <a:lstStyle/>
          <a:p>
            <a:pPr marL="0" lvl="1" indent="0">
              <a:lnSpc>
                <a:spcPct val="80000"/>
              </a:lnSpc>
              <a:buClr>
                <a:schemeClr val="accent1"/>
              </a:buClr>
              <a:buNone/>
            </a:pPr>
            <a:endParaRPr lang="cs-CZ" altLang="cs-CZ" sz="2600" b="1" dirty="0">
              <a:latin typeface="+mj-lt"/>
            </a:endParaRPr>
          </a:p>
          <a:p>
            <a:pPr marL="400050" lvl="2" indent="0">
              <a:lnSpc>
                <a:spcPct val="80000"/>
              </a:lnSpc>
              <a:buClr>
                <a:schemeClr val="accent1"/>
              </a:buClr>
              <a:buNone/>
            </a:pPr>
            <a:r>
              <a:rPr lang="cs-CZ" altLang="cs-CZ" sz="2400" b="1" dirty="0"/>
              <a:t>CYBERSECURITY</a:t>
            </a:r>
          </a:p>
          <a:p>
            <a:pPr marL="400050" lvl="2" indent="0">
              <a:lnSpc>
                <a:spcPct val="80000"/>
              </a:lnSpc>
              <a:buClr>
                <a:schemeClr val="accent1"/>
              </a:buClr>
              <a:buNone/>
            </a:pPr>
            <a:r>
              <a:rPr lang="cs-CZ" altLang="cs-CZ" sz="2400" b="1" dirty="0"/>
              <a:t> </a:t>
            </a:r>
          </a:p>
          <a:p>
            <a:pPr marL="742950" lvl="2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cs-CZ" sz="2000" dirty="0"/>
              <a:t>Use of AI </a:t>
            </a:r>
            <a:r>
              <a:rPr lang="cs-CZ" sz="2000" dirty="0" err="1"/>
              <a:t>for</a:t>
            </a:r>
            <a:r>
              <a:rPr lang="cs-CZ" sz="2000" dirty="0"/>
              <a:t> expert </a:t>
            </a:r>
            <a:r>
              <a:rPr lang="en-GB" sz="2000" dirty="0"/>
              <a:t>system</a:t>
            </a:r>
            <a:r>
              <a:rPr lang="cs-CZ" sz="2000" dirty="0"/>
              <a:t> of </a:t>
            </a:r>
            <a:r>
              <a:rPr lang="cs-CZ" sz="2000" dirty="0" err="1"/>
              <a:t>asset</a:t>
            </a:r>
            <a:r>
              <a:rPr lang="cs-CZ" sz="2000" dirty="0"/>
              <a:t> </a:t>
            </a:r>
            <a:r>
              <a:rPr lang="cs-CZ" sz="2000" dirty="0" err="1"/>
              <a:t>identification</a:t>
            </a:r>
            <a:r>
              <a:rPr lang="cs-CZ" sz="2000" dirty="0"/>
              <a:t> and risk management</a:t>
            </a:r>
          </a:p>
          <a:p>
            <a:pPr marL="742950" lvl="2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cs-CZ" sz="2000" dirty="0" err="1"/>
              <a:t>Artificial</a:t>
            </a:r>
            <a:r>
              <a:rPr lang="cs-CZ" sz="2000" dirty="0"/>
              <a:t> </a:t>
            </a:r>
            <a:r>
              <a:rPr lang="cs-CZ" sz="2000" dirty="0" err="1"/>
              <a:t>intelligence</a:t>
            </a:r>
            <a:r>
              <a:rPr lang="cs-CZ" sz="2000" dirty="0"/>
              <a:t> </a:t>
            </a:r>
            <a:r>
              <a:rPr lang="cs-CZ" sz="2000" dirty="0" err="1"/>
              <a:t>for</a:t>
            </a:r>
            <a:r>
              <a:rPr lang="cs-CZ" sz="2000" dirty="0"/>
              <a:t> Smart and </a:t>
            </a:r>
            <a:r>
              <a:rPr lang="cs-CZ" sz="2000" dirty="0" err="1"/>
              <a:t>Sustainable</a:t>
            </a:r>
            <a:r>
              <a:rPr lang="cs-CZ" sz="2000" dirty="0"/>
              <a:t> Urban Mobility</a:t>
            </a:r>
          </a:p>
          <a:p>
            <a:pPr marL="742950" lvl="2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cs-CZ" sz="2000" dirty="0" err="1"/>
              <a:t>Securing</a:t>
            </a:r>
            <a:r>
              <a:rPr lang="cs-CZ" sz="2000" dirty="0"/>
              <a:t> </a:t>
            </a:r>
            <a:r>
              <a:rPr lang="cs-CZ" sz="2000" dirty="0" err="1"/>
              <a:t>IoT</a:t>
            </a:r>
            <a:r>
              <a:rPr lang="cs-CZ" sz="2000" dirty="0"/>
              <a:t> and </a:t>
            </a:r>
            <a:r>
              <a:rPr lang="cs-CZ" sz="2000" dirty="0" err="1"/>
              <a:t>resilient</a:t>
            </a:r>
            <a:r>
              <a:rPr lang="cs-CZ" sz="2000" dirty="0"/>
              <a:t> </a:t>
            </a:r>
            <a:r>
              <a:rPr lang="cs-CZ" sz="2000" dirty="0" err="1"/>
              <a:t>systems</a:t>
            </a:r>
            <a:endParaRPr lang="cs-CZ" sz="2000" dirty="0"/>
          </a:p>
          <a:p>
            <a:pPr marL="742950" lvl="2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utilisation</a:t>
            </a:r>
            <a:r>
              <a:rPr lang="cs-CZ" sz="2000" dirty="0"/>
              <a:t> of </a:t>
            </a:r>
            <a:r>
              <a:rPr lang="cs-CZ" sz="2000" dirty="0" err="1"/>
              <a:t>social</a:t>
            </a:r>
            <a:r>
              <a:rPr lang="cs-CZ" sz="2000" dirty="0"/>
              <a:t> </a:t>
            </a:r>
            <a:r>
              <a:rPr lang="cs-CZ" sz="2000" dirty="0" err="1"/>
              <a:t>engineering</a:t>
            </a:r>
            <a:r>
              <a:rPr lang="cs-CZ" sz="2000" dirty="0"/>
              <a:t> as a </a:t>
            </a:r>
            <a:r>
              <a:rPr lang="cs-CZ" sz="2000" dirty="0" err="1"/>
              <a:t>means</a:t>
            </a:r>
            <a:r>
              <a:rPr lang="cs-CZ" sz="2000" dirty="0"/>
              <a:t> of </a:t>
            </a:r>
            <a:r>
              <a:rPr lang="cs-CZ" sz="2000" dirty="0" err="1"/>
              <a:t>enhancing</a:t>
            </a:r>
            <a:r>
              <a:rPr lang="cs-CZ" sz="2000" dirty="0"/>
              <a:t> </a:t>
            </a:r>
            <a:r>
              <a:rPr lang="cs-CZ" sz="2000" dirty="0" err="1"/>
              <a:t>resilience</a:t>
            </a:r>
            <a:r>
              <a:rPr lang="cs-CZ" sz="2000" dirty="0"/>
              <a:t> to </a:t>
            </a:r>
            <a:r>
              <a:rPr lang="cs-CZ" sz="2000" dirty="0" err="1"/>
              <a:t>cyber</a:t>
            </a:r>
            <a:r>
              <a:rPr lang="cs-CZ" sz="2000" dirty="0"/>
              <a:t> </a:t>
            </a:r>
            <a:r>
              <a:rPr lang="cs-CZ" sz="2000" dirty="0" err="1"/>
              <a:t>threats</a:t>
            </a:r>
            <a:endParaRPr lang="cs-CZ" sz="2000" dirty="0"/>
          </a:p>
          <a:p>
            <a:pPr marL="742950" lvl="2" indent="-342900">
              <a:lnSpc>
                <a:spcPct val="8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31D3FDEE-A63E-4DD9-B6A0-1C32BB526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Dept</a:t>
            </a:r>
            <a:r>
              <a:rPr lang="cs-CZ" dirty="0"/>
              <a:t>. of </a:t>
            </a:r>
            <a:r>
              <a:rPr lang="cs-CZ" dirty="0" err="1"/>
              <a:t>Information</a:t>
            </a:r>
            <a:r>
              <a:rPr lang="cs-CZ" dirty="0"/>
              <a:t> Technologies - </a:t>
            </a:r>
            <a:r>
              <a:rPr lang="cs-CZ" dirty="0" err="1"/>
              <a:t>Research</a:t>
            </a:r>
            <a:r>
              <a:rPr lang="cs-CZ" dirty="0"/>
              <a:t> </a:t>
            </a:r>
            <a:r>
              <a:rPr lang="cs-CZ" dirty="0" err="1"/>
              <a:t>Activities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7639FF7-E121-4DC5-9280-326A09EE7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2465">
            <a:off x="6902244" y="2162175"/>
            <a:ext cx="4609834" cy="35910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033C671-28E8-4EB3-AC0E-167C90C3B0FF}"/>
              </a:ext>
            </a:extLst>
          </p:cNvPr>
          <p:cNvSpPr txBox="1"/>
          <p:nvPr/>
        </p:nvSpPr>
        <p:spPr>
          <a:xfrm>
            <a:off x="1228725" y="1543050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altLang="cs-CZ" sz="2400" b="1" dirty="0">
              <a:latin typeface="+mj-lt"/>
            </a:endParaRP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7907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69A9E958-9E40-4E23-BC1A-226EB9311E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538" y="1733725"/>
            <a:ext cx="6813695" cy="496252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Clr>
                <a:schemeClr val="accent1"/>
              </a:buClr>
              <a:buFont typeface="Standardní systémové písmo"/>
              <a:buChar char="="/>
            </a:pPr>
            <a:r>
              <a:rPr lang="en-US" altLang="cs-CZ" sz="2000" b="1" dirty="0"/>
              <a:t>Project Goal:</a:t>
            </a:r>
          </a:p>
          <a:p>
            <a:pPr lvl="1">
              <a:lnSpc>
                <a:spcPct val="8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altLang="cs-CZ" sz="2000" dirty="0"/>
              <a:t>The ARTISEC project focuses on the use of artificial intelligence to ensure cyber security</a:t>
            </a:r>
          </a:p>
          <a:p>
            <a:pPr>
              <a:lnSpc>
                <a:spcPct val="80000"/>
              </a:lnSpc>
              <a:buClr>
                <a:schemeClr val="accent1"/>
              </a:buClr>
              <a:buFont typeface="Standardní systémové písmo"/>
              <a:buChar char="="/>
            </a:pPr>
            <a:r>
              <a:rPr lang="en-US" altLang="cs-CZ" sz="2000" b="1" dirty="0"/>
              <a:t>Funding:</a:t>
            </a:r>
          </a:p>
          <a:p>
            <a:pPr lvl="1">
              <a:lnSpc>
                <a:spcPct val="8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altLang="cs-CZ" sz="2000" dirty="0"/>
              <a:t>Technology Agency of the Czech Republic - The THÉTA 2 </a:t>
            </a:r>
            <a:r>
              <a:rPr lang="en-US" altLang="cs-CZ" sz="2000" dirty="0" err="1"/>
              <a:t>programme</a:t>
            </a:r>
            <a:r>
              <a:rPr lang="en-US" altLang="cs-CZ" sz="2000" dirty="0"/>
              <a:t> is aimed at supporting applied research and innovation in the energy sector</a:t>
            </a:r>
          </a:p>
          <a:p>
            <a:pPr lvl="1">
              <a:lnSpc>
                <a:spcPct val="8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altLang="cs-CZ" sz="2000" dirty="0">
                <a:ea typeface="Calibri"/>
                <a:cs typeface="Calibri"/>
              </a:rPr>
              <a:t>1,25 mil. EUR</a:t>
            </a:r>
            <a:endParaRPr lang="cs-CZ" altLang="cs-CZ" sz="2000" dirty="0">
              <a:ea typeface="Calibri"/>
              <a:cs typeface="Calibri"/>
            </a:endParaRPr>
          </a:p>
          <a:p>
            <a:pPr>
              <a:lnSpc>
                <a:spcPct val="80000"/>
              </a:lnSpc>
              <a:buClr>
                <a:schemeClr val="accent1"/>
              </a:buClr>
              <a:buFont typeface="Standardní systémové písmo"/>
              <a:buChar char="="/>
            </a:pPr>
            <a:r>
              <a:rPr lang="en-US" altLang="cs-CZ" sz="2000" b="1" dirty="0"/>
              <a:t>Project duration: </a:t>
            </a:r>
            <a:r>
              <a:rPr lang="en-US" altLang="cs-CZ" sz="2000" dirty="0"/>
              <a:t>2022 – 2025</a:t>
            </a:r>
          </a:p>
          <a:p>
            <a:pPr>
              <a:lnSpc>
                <a:spcPct val="80000"/>
              </a:lnSpc>
              <a:buClr>
                <a:schemeClr val="accent1"/>
              </a:buClr>
              <a:buFont typeface="Standardní systémové písmo"/>
              <a:buChar char="="/>
            </a:pPr>
            <a:r>
              <a:rPr lang="en-US" altLang="cs-CZ" sz="2000" b="1" dirty="0">
                <a:ea typeface="Calibri"/>
                <a:cs typeface="Calibri"/>
              </a:rPr>
              <a:t>Additional partners:</a:t>
            </a:r>
          </a:p>
          <a:p>
            <a:pPr lvl="1">
              <a:lnSpc>
                <a:spcPct val="8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altLang="cs-CZ" sz="2000" dirty="0"/>
              <a:t>The Faculty of Electrical Engineering and Communication, Brno University of Technology</a:t>
            </a:r>
          </a:p>
          <a:p>
            <a:pPr lvl="1">
              <a:lnSpc>
                <a:spcPct val="8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altLang="cs-CZ" sz="2000" dirty="0"/>
              <a:t>Self-Governing Region Hradec </a:t>
            </a:r>
            <a:r>
              <a:rPr lang="en-US" altLang="cs-CZ" sz="2000" dirty="0" err="1"/>
              <a:t>Kralov</a:t>
            </a:r>
            <a:r>
              <a:rPr lang="cs-CZ" altLang="cs-CZ" sz="2000" dirty="0"/>
              <a:t>e</a:t>
            </a:r>
            <a:endParaRPr lang="en-US" altLang="cs-CZ" sz="2000" dirty="0"/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B8071B8-758A-4DE4-892B-AA287DD5F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Dept</a:t>
            </a:r>
            <a:r>
              <a:rPr lang="cs-CZ" dirty="0"/>
              <a:t>. of </a:t>
            </a:r>
            <a:r>
              <a:rPr lang="cs-CZ" dirty="0" err="1"/>
              <a:t>Information</a:t>
            </a:r>
            <a:r>
              <a:rPr lang="cs-CZ" dirty="0"/>
              <a:t> Technologies - Project ARTISEC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CB4AE83-1F2A-4DE0-842F-6AC9C1444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916" y="1473850"/>
            <a:ext cx="3557546" cy="50126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615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CB4C3B8-F8E4-49E0-9AC0-DC200AF18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DB6709F-BCF4-4E9E-8FE8-EAD4C7488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3401" y="4981574"/>
            <a:ext cx="7848600" cy="1640850"/>
          </a:xfrm>
        </p:spPr>
        <p:txBody>
          <a:bodyPr/>
          <a:lstStyle/>
          <a:p>
            <a:br>
              <a:rPr lang="cs-CZ" dirty="0">
                <a:solidFill>
                  <a:schemeClr val="bg1"/>
                </a:solidFill>
              </a:rPr>
            </a:br>
            <a:endParaRPr lang="cs-CZ" sz="14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0F2EE3D-92A7-43CE-A936-2A43B1ACC4E3}"/>
              </a:ext>
            </a:extLst>
          </p:cNvPr>
          <p:cNvSpPr txBox="1"/>
          <p:nvPr/>
        </p:nvSpPr>
        <p:spPr>
          <a:xfrm>
            <a:off x="5105399" y="5221462"/>
            <a:ext cx="80772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Department of </a:t>
            </a:r>
            <a:r>
              <a:rPr lang="cs-CZ" sz="3600" b="1" dirty="0" err="1">
                <a:solidFill>
                  <a:schemeClr val="bg1"/>
                </a:solidFill>
              </a:rPr>
              <a:t>Informatics</a:t>
            </a:r>
            <a:r>
              <a:rPr lang="cs-CZ" sz="3600" b="1" dirty="0">
                <a:solidFill>
                  <a:schemeClr val="bg1"/>
                </a:solidFill>
              </a:rPr>
              <a:t> </a:t>
            </a:r>
          </a:p>
          <a:p>
            <a:r>
              <a:rPr lang="en-US" altLang="cs-CZ" sz="3600" b="1" dirty="0">
                <a:solidFill>
                  <a:schemeClr val="bg1"/>
                </a:solidFill>
                <a:cs typeface="Calibri"/>
              </a:rPr>
              <a:t>and Quantitative Methods </a:t>
            </a:r>
            <a:endParaRPr lang="cs-CZ" sz="3600" b="1" dirty="0">
              <a:solidFill>
                <a:schemeClr val="bg1"/>
              </a:solidFill>
            </a:endParaRPr>
          </a:p>
          <a:p>
            <a:endParaRPr lang="cs-CZ" sz="3600" b="1" dirty="0">
              <a:solidFill>
                <a:schemeClr val="bg1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51AB91B-C479-4798-9421-EBF79E3B09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94" y="265556"/>
            <a:ext cx="2443355" cy="11541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55E89E8-3D8A-458F-8F3E-9178C7216B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651" y="3377998"/>
            <a:ext cx="1368000" cy="136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79458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7A8C9445-1A43-4919-B116-776048202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624" y="1799886"/>
            <a:ext cx="5551501" cy="4269922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cs-CZ" sz="2000" dirty="0" err="1"/>
              <a:t>Algorithmization</a:t>
            </a:r>
            <a:endParaRPr lang="cs-CZ" sz="2000" dirty="0"/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</a:pPr>
            <a:endParaRPr lang="cs-CZ" sz="2000" dirty="0"/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cs-CZ" sz="2000" dirty="0" err="1"/>
              <a:t>Indoor</a:t>
            </a:r>
            <a:r>
              <a:rPr lang="cs-CZ" sz="2000" dirty="0"/>
              <a:t> </a:t>
            </a:r>
            <a:r>
              <a:rPr lang="cs-CZ" sz="2000" dirty="0" err="1"/>
              <a:t>Localization</a:t>
            </a:r>
            <a:endParaRPr lang="cs-CZ" sz="2000" dirty="0"/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</a:pPr>
            <a:endParaRPr lang="cs-CZ" sz="2000" dirty="0"/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en-GB" sz="2000" dirty="0"/>
              <a:t>Data Science, Data Processing and Analysis, Statistical and Mathematical Modelling</a:t>
            </a:r>
            <a:endParaRPr lang="cs-CZ" sz="2000" dirty="0"/>
          </a:p>
          <a:p>
            <a:pPr lvl="1"/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cs-CZ" sz="2000" dirty="0" err="1"/>
              <a:t>Application</a:t>
            </a:r>
            <a:r>
              <a:rPr lang="cs-CZ" sz="2000" dirty="0"/>
              <a:t> of AI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65D412C7-E9AD-4071-9D15-ADA0E9563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Dept</a:t>
            </a:r>
            <a:r>
              <a:rPr lang="cs-CZ" dirty="0"/>
              <a:t>. of </a:t>
            </a:r>
            <a:r>
              <a:rPr lang="en-US" altLang="cs-CZ" sz="2400" dirty="0">
                <a:cs typeface="Calibri"/>
              </a:rPr>
              <a:t>Informatics and Quantitative Methods</a:t>
            </a:r>
            <a:r>
              <a:rPr lang="cs-CZ" altLang="cs-CZ" sz="2400" dirty="0">
                <a:cs typeface="Calibri"/>
              </a:rPr>
              <a:t> - </a:t>
            </a:r>
            <a:r>
              <a:rPr lang="cs-CZ" altLang="cs-CZ" sz="2400" dirty="0" err="1">
                <a:cs typeface="Calibri"/>
              </a:rPr>
              <a:t>Research</a:t>
            </a:r>
            <a:r>
              <a:rPr lang="en-US" altLang="cs-CZ" sz="2400" dirty="0">
                <a:cs typeface="Calibri"/>
              </a:rPr>
              <a:t> 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AEF2614-07F8-445C-9197-CA783456F2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976">
            <a:off x="6333611" y="1745252"/>
            <a:ext cx="5223907" cy="43791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912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1B3347B-8F2F-4626-B366-28316221B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BC5B-8E99-4F90-9F1D-F7A50EEE8EE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1B0B98A3-989C-4F18-B4D8-357AEAA7A17D}"/>
              </a:ext>
            </a:extLst>
          </p:cNvPr>
          <p:cNvSpPr/>
          <p:nvPr/>
        </p:nvSpPr>
        <p:spPr>
          <a:xfrm flipH="1">
            <a:off x="426940" y="659699"/>
            <a:ext cx="480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Czech Republic</a:t>
            </a:r>
            <a:endParaRPr lang="en-AU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ástupný symbol pro číslo snímku 6">
            <a:extLst>
              <a:ext uri="{FF2B5EF4-FFF2-40B4-BE49-F238E27FC236}">
                <a16:creationId xmlns:a16="http://schemas.microsoft.com/office/drawing/2014/main" id="{D359444B-655F-46A8-8833-4685778D1DE8}"/>
              </a:ext>
            </a:extLst>
          </p:cNvPr>
          <p:cNvSpPr txBox="1">
            <a:spLocks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fld id="{C39EBC5B-8E99-4F90-9F1D-F7A50EEE8EE5}" type="slidenum">
              <a:rPr lang="en-US"/>
              <a:pPr/>
              <a:t>2</a:t>
            </a:fld>
            <a:endParaRPr lang="en-US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6444E7D7-49FA-4D87-8BB7-AAC2C1B29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8218" y="1149736"/>
            <a:ext cx="2631849" cy="31277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8" name="Ovál 17">
            <a:extLst>
              <a:ext uri="{FF2B5EF4-FFF2-40B4-BE49-F238E27FC236}">
                <a16:creationId xmlns:a16="http://schemas.microsoft.com/office/drawing/2014/main" id="{4194631C-C420-4E26-BC07-5D37AC7EE801}"/>
              </a:ext>
            </a:extLst>
          </p:cNvPr>
          <p:cNvSpPr/>
          <p:nvPr/>
        </p:nvSpPr>
        <p:spPr>
          <a:xfrm>
            <a:off x="8526075" y="2840490"/>
            <a:ext cx="707706" cy="44986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D7EB3B7-5517-40A7-ACE1-661795CF70E0}"/>
              </a:ext>
            </a:extLst>
          </p:cNvPr>
          <p:cNvSpPr txBox="1"/>
          <p:nvPr/>
        </p:nvSpPr>
        <p:spPr>
          <a:xfrm>
            <a:off x="2253657" y="1042998"/>
            <a:ext cx="4924822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000000"/>
                </a:solidFill>
              </a:rPr>
              <a:t>Founded:</a:t>
            </a:r>
            <a:r>
              <a:rPr lang="en-AU" sz="1600" dirty="0">
                <a:solidFill>
                  <a:srgbClr val="000000"/>
                </a:solidFill>
              </a:rPr>
              <a:t> 	1.1.1993 (the Czech Republic)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1600" dirty="0">
                <a:solidFill>
                  <a:srgbClr val="000000"/>
                </a:solidFill>
              </a:rPr>
              <a:t>		28.10.1918 (Czechoslovakia)</a:t>
            </a:r>
            <a:endParaRPr lang="en-AU" sz="16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000000"/>
                </a:solidFill>
              </a:rPr>
              <a:t>Population: </a:t>
            </a:r>
            <a:r>
              <a:rPr lang="en-AU" sz="1600" dirty="0">
                <a:solidFill>
                  <a:srgbClr val="000000"/>
                </a:solidFill>
              </a:rPr>
              <a:t>10 millions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000000"/>
                </a:solidFill>
              </a:rPr>
              <a:t>Area: </a:t>
            </a:r>
            <a:r>
              <a:rPr lang="en-AU" sz="1600" dirty="0">
                <a:solidFill>
                  <a:srgbClr val="000000"/>
                </a:solidFill>
              </a:rPr>
              <a:t>78,871 km²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000000"/>
                </a:solidFill>
              </a:rPr>
              <a:t>Capital: </a:t>
            </a:r>
            <a:r>
              <a:rPr lang="en-AU" sz="1600" dirty="0">
                <a:solidFill>
                  <a:srgbClr val="000000"/>
                </a:solidFill>
              </a:rPr>
              <a:t>Prague (1,000,000 citizens)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000000"/>
                </a:solidFill>
              </a:rPr>
              <a:t>Official language: </a:t>
            </a:r>
            <a:r>
              <a:rPr lang="en-AU" sz="1600" dirty="0">
                <a:solidFill>
                  <a:srgbClr val="000000"/>
                </a:solidFill>
              </a:rPr>
              <a:t>Czech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000000"/>
                </a:solidFill>
              </a:rPr>
              <a:t>Currency: </a:t>
            </a:r>
            <a:r>
              <a:rPr lang="en-AU" sz="1600" dirty="0">
                <a:solidFill>
                  <a:srgbClr val="000000"/>
                </a:solidFill>
              </a:rPr>
              <a:t>Czech crown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000000"/>
                </a:solidFill>
              </a:rPr>
              <a:t>Political system: </a:t>
            </a:r>
            <a:r>
              <a:rPr lang="en-AU" sz="1600" dirty="0">
                <a:solidFill>
                  <a:srgbClr val="000000"/>
                </a:solidFill>
              </a:rPr>
              <a:t>Unitary parliamentary republic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000000"/>
                </a:solidFill>
              </a:rPr>
              <a:t>Well known companies: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600" b="1" dirty="0">
              <a:solidFill>
                <a:srgbClr val="000000"/>
              </a:solidFill>
            </a:endParaRPr>
          </a:p>
          <a:p>
            <a:r>
              <a:rPr lang="cs-CZ" sz="1600" dirty="0">
                <a:solidFill>
                  <a:srgbClr val="000000"/>
                </a:solidFill>
              </a:rPr>
              <a:t>	</a:t>
            </a:r>
            <a:r>
              <a:rPr lang="en-AU" sz="1600" dirty="0">
                <a:solidFill>
                  <a:srgbClr val="000000"/>
                </a:solidFill>
              </a:rPr>
              <a:t>Brewery </a:t>
            </a:r>
            <a:r>
              <a:rPr lang="en-AU" sz="1600" dirty="0" err="1">
                <a:solidFill>
                  <a:srgbClr val="000000"/>
                </a:solidFill>
              </a:rPr>
              <a:t>Plzeňský</a:t>
            </a:r>
            <a:r>
              <a:rPr lang="en-AU" sz="1600" dirty="0">
                <a:solidFill>
                  <a:srgbClr val="000000"/>
                </a:solidFill>
              </a:rPr>
              <a:t> </a:t>
            </a:r>
            <a:r>
              <a:rPr lang="en-AU" sz="1600" dirty="0" err="1">
                <a:solidFill>
                  <a:srgbClr val="000000"/>
                </a:solidFill>
              </a:rPr>
              <a:t>Prazdroj</a:t>
            </a:r>
            <a:r>
              <a:rPr lang="en-AU" sz="1600" dirty="0">
                <a:solidFill>
                  <a:srgbClr val="000000"/>
                </a:solidFill>
              </a:rPr>
              <a:t> </a:t>
            </a:r>
          </a:p>
          <a:p>
            <a:r>
              <a:rPr lang="en-AU" sz="1600" dirty="0">
                <a:solidFill>
                  <a:srgbClr val="000000"/>
                </a:solidFill>
              </a:rPr>
              <a:t>		</a:t>
            </a:r>
          </a:p>
          <a:p>
            <a:r>
              <a:rPr lang="en-AU" sz="1600" dirty="0">
                <a:solidFill>
                  <a:srgbClr val="000000"/>
                </a:solidFill>
              </a:rPr>
              <a:t>	</a:t>
            </a:r>
            <a:r>
              <a:rPr lang="en-AU" sz="1600" dirty="0" err="1">
                <a:solidFill>
                  <a:srgbClr val="000000"/>
                </a:solidFill>
              </a:rPr>
              <a:t>Škoda</a:t>
            </a:r>
            <a:r>
              <a:rPr lang="en-AU" sz="1600" dirty="0">
                <a:solidFill>
                  <a:srgbClr val="000000"/>
                </a:solidFill>
              </a:rPr>
              <a:t> Auto </a:t>
            </a:r>
            <a:r>
              <a:rPr lang="en-AU" sz="1600" dirty="0" err="1">
                <a:solidFill>
                  <a:srgbClr val="000000"/>
                </a:solidFill>
              </a:rPr>
              <a:t>a.s.</a:t>
            </a:r>
            <a:r>
              <a:rPr lang="en-AU" sz="1600" dirty="0">
                <a:solidFill>
                  <a:srgbClr val="000000"/>
                </a:solidFill>
              </a:rPr>
              <a:t> – the largest</a:t>
            </a:r>
            <a:r>
              <a:rPr lang="cs-CZ" sz="1600" dirty="0">
                <a:solidFill>
                  <a:srgbClr val="000000"/>
                </a:solidFill>
              </a:rPr>
              <a:t> </a:t>
            </a:r>
            <a:r>
              <a:rPr lang="en-AU" sz="1600" dirty="0">
                <a:solidFill>
                  <a:srgbClr val="000000"/>
                </a:solidFill>
              </a:rPr>
              <a:t>			car manufacturer in Czech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A86EA1A-0A73-4289-9C73-C3BA82E3D6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426"/>
          <a:stretch/>
        </p:blipFill>
        <p:spPr>
          <a:xfrm>
            <a:off x="7318218" y="4449899"/>
            <a:ext cx="2631849" cy="18075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026" name="Picture 2" descr="Hotel Hormeda | Plzeňský Prazdroj">
            <a:extLst>
              <a:ext uri="{FF2B5EF4-FFF2-40B4-BE49-F238E27FC236}">
                <a16:creationId xmlns:a16="http://schemas.microsoft.com/office/drawing/2014/main" id="{27D9330E-DAEB-4322-8776-BDA69ED79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49899"/>
            <a:ext cx="670365" cy="71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Škoda Auto v říjnu 2019 dodala zákazníkům 105 300 vozů">
            <a:extLst>
              <a:ext uri="{FF2B5EF4-FFF2-40B4-BE49-F238E27FC236}">
                <a16:creationId xmlns:a16="http://schemas.microsoft.com/office/drawing/2014/main" id="{BA65890E-464E-4AF9-A87C-B0C0107D82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8" r="16041"/>
          <a:stretch/>
        </p:blipFill>
        <p:spPr bwMode="auto">
          <a:xfrm>
            <a:off x="5971718" y="5298709"/>
            <a:ext cx="838905" cy="72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700287EC-5315-4257-8997-7787B25BD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774" y="1492704"/>
            <a:ext cx="11195851" cy="4917621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Clr>
                <a:schemeClr val="accent1"/>
              </a:buClr>
              <a:buFont typeface="Standardní systémové písmo"/>
              <a:buChar char="="/>
            </a:pPr>
            <a:r>
              <a:rPr lang="cs-CZ" sz="1800" b="1" dirty="0" err="1"/>
              <a:t>Algorithmization</a:t>
            </a:r>
            <a:endParaRPr lang="cs-CZ" sz="1800" b="1" dirty="0"/>
          </a:p>
          <a:p>
            <a:pPr lvl="1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Web service application for Quartz Scheduler (DERS,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spol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s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r.o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 of a paperless laboratory concept (VUOS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a.s.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EffiChem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spol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s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r.o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 and analysis of a hotel process simulator (VŠH,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spol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s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r.o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.) 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 of an application for processing medical data from Capsule Endoscopy (FN HK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Mobile application for CO2 sensor readings including visualization and sensor management via NFC (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Protronix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spol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s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r.o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…</a:t>
            </a:r>
          </a:p>
          <a:p>
            <a:pPr>
              <a:lnSpc>
                <a:spcPct val="80000"/>
              </a:lnSpc>
              <a:buClr>
                <a:schemeClr val="accent1"/>
              </a:buClr>
              <a:buFont typeface="Standardní systémové písmo"/>
              <a:buChar char="="/>
            </a:pPr>
            <a:r>
              <a:rPr lang="en-GB" sz="1800" b="1" dirty="0"/>
              <a:t>Data Science, Data Processing and Analysis, Statistical and Mathematical Modelling</a:t>
            </a:r>
            <a:endParaRPr lang="cs-CZ" sz="1800" b="1" dirty="0"/>
          </a:p>
          <a:p>
            <a:pPr lvl="1"/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Analysis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data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related to water management (institutional project with the company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Povodí Labe)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Analysis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data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from the transport system of the city Pardubice and data describing the use of parking spaces in the city of Hradec Kralove (MPO project Smart Parking &amp; Charging)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Analysis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data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describing the habits and behaviour of elderly people (project with the Medical Faculty of Hradec Kralove and others)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181C134-15EC-4A38-8B27-35CB4522D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Dept</a:t>
            </a:r>
            <a:r>
              <a:rPr lang="cs-CZ" dirty="0"/>
              <a:t>. of </a:t>
            </a:r>
            <a:r>
              <a:rPr lang="en-US" altLang="cs-CZ" sz="2400" dirty="0">
                <a:cs typeface="Calibri"/>
              </a:rPr>
              <a:t>Informatics and Quantitative Methods</a:t>
            </a:r>
            <a:r>
              <a:rPr lang="cs-CZ" altLang="cs-CZ" sz="2400" dirty="0">
                <a:cs typeface="Calibri"/>
              </a:rPr>
              <a:t> </a:t>
            </a:r>
            <a:r>
              <a:rPr lang="cs-CZ" altLang="cs-CZ" dirty="0">
                <a:cs typeface="Calibri"/>
              </a:rPr>
              <a:t>- </a:t>
            </a:r>
            <a:r>
              <a:rPr lang="cs-CZ" altLang="cs-CZ" sz="2400" dirty="0" err="1">
                <a:cs typeface="Calibri"/>
              </a:rPr>
              <a:t>Projects</a:t>
            </a:r>
            <a:r>
              <a:rPr lang="en-US" altLang="cs-CZ" sz="2400" dirty="0">
                <a:cs typeface="Calibri"/>
              </a:rPr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264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D9EA92D-2E32-417E-B4E1-94CBBA2DBA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DB6709F-BCF4-4E9E-8FE8-EAD4C7488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3401" y="4981574"/>
            <a:ext cx="7848600" cy="1640850"/>
          </a:xfrm>
        </p:spPr>
        <p:txBody>
          <a:bodyPr/>
          <a:lstStyle/>
          <a:p>
            <a:br>
              <a:rPr lang="cs-CZ" dirty="0">
                <a:solidFill>
                  <a:schemeClr val="bg1"/>
                </a:solidFill>
              </a:rPr>
            </a:br>
            <a:endParaRPr lang="cs-CZ" sz="14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0F2EE3D-92A7-43CE-A936-2A43B1ACC4E3}"/>
              </a:ext>
            </a:extLst>
          </p:cNvPr>
          <p:cNvSpPr txBox="1"/>
          <p:nvPr/>
        </p:nvSpPr>
        <p:spPr>
          <a:xfrm>
            <a:off x="5153024" y="5478833"/>
            <a:ext cx="8077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Department of Economics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E9E7F0A-DEF5-4FA5-93C1-0A41AB0F9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94" y="265556"/>
            <a:ext cx="2443355" cy="11541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1987230-1F12-49CE-8BD3-324A42222A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873" y="3364945"/>
            <a:ext cx="1368000" cy="136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81432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19C1594-542A-4F06-9E55-A34418A24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999" y="1733211"/>
            <a:ext cx="9975863" cy="426992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Clr>
                <a:schemeClr val="accent1"/>
              </a:buClr>
            </a:pPr>
            <a:r>
              <a:rPr lang="en-US" sz="2000" dirty="0"/>
              <a:t>Application of decision-making  methods and methods of dynamic simulation in the field of healthcare</a:t>
            </a:r>
            <a:endParaRPr lang="cs-CZ" sz="2000" dirty="0"/>
          </a:p>
          <a:p>
            <a:pPr marL="0" indent="0">
              <a:lnSpc>
                <a:spcPct val="80000"/>
              </a:lnSpc>
              <a:buClr>
                <a:schemeClr val="accent1"/>
              </a:buClr>
              <a:buNone/>
            </a:pPr>
            <a:endParaRPr lang="en-US" sz="2000" dirty="0"/>
          </a:p>
          <a:p>
            <a:pPr>
              <a:lnSpc>
                <a:spcPct val="80000"/>
              </a:lnSpc>
              <a:buClr>
                <a:schemeClr val="accent1"/>
              </a:buClr>
            </a:pPr>
            <a:r>
              <a:rPr lang="en-US" sz="2000" dirty="0"/>
              <a:t>Design of a dynamic model to evaluate the effectiveness of investment in the selected areas of research and development </a:t>
            </a:r>
            <a:endParaRPr lang="cs-CZ" sz="2000" dirty="0"/>
          </a:p>
          <a:p>
            <a:pPr>
              <a:lnSpc>
                <a:spcPct val="80000"/>
              </a:lnSpc>
              <a:buClr>
                <a:schemeClr val="accent1"/>
              </a:buClr>
            </a:pPr>
            <a:endParaRPr lang="cs-CZ" sz="2000" dirty="0"/>
          </a:p>
          <a:p>
            <a:pPr>
              <a:lnSpc>
                <a:spcPct val="80000"/>
              </a:lnSpc>
              <a:buClr>
                <a:schemeClr val="accent1"/>
              </a:buClr>
            </a:pPr>
            <a:r>
              <a:rPr lang="en-US" sz="2000" dirty="0"/>
              <a:t>Econometry and related models and indicators</a:t>
            </a:r>
            <a:endParaRPr lang="cs-CZ" sz="2000" dirty="0"/>
          </a:p>
          <a:p>
            <a:pPr marL="0" indent="0">
              <a:lnSpc>
                <a:spcPct val="80000"/>
              </a:lnSpc>
              <a:buClr>
                <a:schemeClr val="accent1"/>
              </a:buClr>
              <a:buNone/>
            </a:pPr>
            <a:endParaRPr lang="en-US" sz="2000" dirty="0"/>
          </a:p>
          <a:p>
            <a:pPr>
              <a:lnSpc>
                <a:spcPct val="80000"/>
              </a:lnSpc>
              <a:buClr>
                <a:schemeClr val="accent1"/>
              </a:buClr>
            </a:pPr>
            <a:r>
              <a:rPr lang="en-US" sz="2000" dirty="0"/>
              <a:t>Industry 4.0/Company 5.0</a:t>
            </a:r>
            <a:endParaRPr lang="cs-CZ" sz="2000" dirty="0"/>
          </a:p>
          <a:p>
            <a:pPr marL="0" indent="0">
              <a:lnSpc>
                <a:spcPct val="80000"/>
              </a:lnSpc>
              <a:buClr>
                <a:schemeClr val="accent1"/>
              </a:buClr>
              <a:buNone/>
            </a:pPr>
            <a:endParaRPr lang="en-US" sz="2800" dirty="0"/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5D2B795-62E8-4411-95D9-2E5E54205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Dept</a:t>
            </a:r>
            <a:r>
              <a:rPr lang="cs-CZ" dirty="0"/>
              <a:t>. of </a:t>
            </a:r>
            <a:r>
              <a:rPr lang="cs-CZ" altLang="cs-CZ" sz="2400" dirty="0">
                <a:cs typeface="Calibri"/>
              </a:rPr>
              <a:t>Economics - </a:t>
            </a:r>
            <a:r>
              <a:rPr lang="cs-CZ" altLang="cs-CZ" sz="2400" dirty="0" err="1">
                <a:cs typeface="Calibri"/>
              </a:rPr>
              <a:t>Research</a:t>
            </a:r>
            <a:r>
              <a:rPr lang="cs-CZ" altLang="cs-CZ" sz="2400" dirty="0">
                <a:cs typeface="Calibri"/>
              </a:rPr>
              <a:t> </a:t>
            </a:r>
            <a:r>
              <a:rPr lang="cs-CZ" altLang="cs-CZ" sz="2400" dirty="0" err="1">
                <a:cs typeface="Calibri"/>
              </a:rPr>
              <a:t>Activities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0897ADC-5618-46CD-B561-E469CF7191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396">
            <a:off x="7570745" y="3366207"/>
            <a:ext cx="3570805" cy="29933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969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49606CC3-5D41-42B8-B3FF-5D04ECC35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399" y="1676060"/>
            <a:ext cx="10523551" cy="47437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Devising a Personalized Risk Stratification and Holistic Management for Prevention of Cognitive Impairment in Patients with different Cardiovascular Phenotypes: The Dorian Gray Project</a:t>
            </a:r>
            <a:endParaRPr lang="cs-CZ" sz="2000" b="1" dirty="0"/>
          </a:p>
          <a:p>
            <a:pPr marL="0" indent="0">
              <a:buNone/>
            </a:pPr>
            <a:endParaRPr lang="en-US" sz="2000" b="1" dirty="0"/>
          </a:p>
          <a:p>
            <a:r>
              <a:rPr lang="en-US" sz="2000" b="1" dirty="0"/>
              <a:t>Horizon Europe, main coordinator</a:t>
            </a:r>
            <a:r>
              <a:rPr lang="en-US" sz="2000" dirty="0"/>
              <a:t>: </a:t>
            </a:r>
            <a:r>
              <a:rPr lang="en-US" sz="2000" dirty="0" err="1"/>
              <a:t>Università</a:t>
            </a:r>
            <a:r>
              <a:rPr lang="en-US" sz="2000" dirty="0"/>
              <a:t> </a:t>
            </a:r>
            <a:r>
              <a:rPr lang="en-US" sz="2000" dirty="0" err="1"/>
              <a:t>degli</a:t>
            </a:r>
            <a:r>
              <a:rPr lang="en-US" sz="2000" dirty="0"/>
              <a:t> </a:t>
            </a:r>
            <a:r>
              <a:rPr lang="en-US" sz="2000" dirty="0" err="1"/>
              <a:t>Studi</a:t>
            </a:r>
            <a:r>
              <a:rPr lang="en-US" sz="2000" dirty="0"/>
              <a:t> di Brescia (UNIBS)</a:t>
            </a:r>
            <a:endParaRPr lang="cs-CZ" sz="2000" dirty="0"/>
          </a:p>
          <a:p>
            <a:r>
              <a:rPr lang="en-US" altLang="cs-CZ" sz="2000" b="1" dirty="0"/>
              <a:t>Project duration: </a:t>
            </a:r>
            <a:r>
              <a:rPr lang="en-US" altLang="cs-CZ" sz="2000" dirty="0"/>
              <a:t>202</a:t>
            </a:r>
            <a:r>
              <a:rPr lang="cs-CZ" altLang="cs-CZ" sz="2000" dirty="0"/>
              <a:t>5</a:t>
            </a:r>
            <a:r>
              <a:rPr lang="en-US" altLang="cs-CZ" sz="2000" dirty="0"/>
              <a:t> – 202</a:t>
            </a:r>
            <a:r>
              <a:rPr lang="cs-CZ" altLang="cs-CZ" sz="2000" dirty="0"/>
              <a:t>9</a:t>
            </a:r>
            <a:endParaRPr lang="en-US" altLang="cs-CZ" sz="2000" dirty="0"/>
          </a:p>
          <a:p>
            <a:endParaRPr lang="en-US" sz="2000" dirty="0"/>
          </a:p>
          <a:p>
            <a:r>
              <a:rPr lang="en-US" sz="2000" b="1" dirty="0"/>
              <a:t>Objective</a:t>
            </a:r>
            <a:r>
              <a:rPr lang="cs-CZ" sz="2000" b="1" dirty="0"/>
              <a:t>: </a:t>
            </a:r>
            <a:r>
              <a:rPr lang="cs-CZ" sz="2000" dirty="0"/>
              <a:t>U</a:t>
            </a:r>
            <a:r>
              <a:rPr lang="en-US" sz="2000" dirty="0" err="1"/>
              <a:t>niveristy</a:t>
            </a:r>
            <a:r>
              <a:rPr lang="en-US" sz="2000" dirty="0"/>
              <a:t> of Hradec Kralove in proposal: Generation of a Health Technology Assessment (HTA) report based on the results of an implementation clinical study in 4 clinical </a:t>
            </a:r>
            <a:r>
              <a:rPr lang="en-US" sz="2000" dirty="0" err="1"/>
              <a:t>centres</a:t>
            </a:r>
            <a:r>
              <a:rPr lang="en-US" sz="2000" dirty="0"/>
              <a:t> across Europe. HTA will explore legal, ethical, and social aspect as well and cost–effectiveness of the multidomain </a:t>
            </a:r>
            <a:r>
              <a:rPr lang="en-US" sz="2000" dirty="0" err="1"/>
              <a:t>personalised</a:t>
            </a:r>
            <a:r>
              <a:rPr lang="en-US" sz="2000" dirty="0"/>
              <a:t> intervention delivered through the ABCE (WP12). Outcome: implementation of the intervention in population with MCI. </a:t>
            </a:r>
            <a:endParaRPr lang="en-GB" sz="2000" dirty="0"/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CDF6C9B-5049-41E9-ABB3-4998A9C87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Dept</a:t>
            </a:r>
            <a:r>
              <a:rPr lang="cs-CZ" dirty="0"/>
              <a:t>. of </a:t>
            </a:r>
            <a:r>
              <a:rPr lang="cs-CZ" altLang="cs-CZ" sz="2400" dirty="0">
                <a:cs typeface="Calibri"/>
              </a:rPr>
              <a:t>Economics - </a:t>
            </a:r>
            <a:r>
              <a:rPr lang="cs-CZ" altLang="cs-CZ" sz="2400" dirty="0" err="1">
                <a:cs typeface="Calibri"/>
              </a:rPr>
              <a:t>Projects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236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3FC4C622-B33E-4C74-A7DD-C5FD984815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DB6709F-BCF4-4E9E-8FE8-EAD4C7488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3401" y="4981574"/>
            <a:ext cx="7848600" cy="1640850"/>
          </a:xfrm>
        </p:spPr>
        <p:txBody>
          <a:bodyPr/>
          <a:lstStyle/>
          <a:p>
            <a:br>
              <a:rPr lang="cs-CZ" dirty="0">
                <a:solidFill>
                  <a:schemeClr val="bg1"/>
                </a:solidFill>
              </a:rPr>
            </a:br>
            <a:endParaRPr lang="cs-CZ" sz="14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0F2EE3D-92A7-43CE-A936-2A43B1ACC4E3}"/>
              </a:ext>
            </a:extLst>
          </p:cNvPr>
          <p:cNvSpPr txBox="1"/>
          <p:nvPr/>
        </p:nvSpPr>
        <p:spPr>
          <a:xfrm>
            <a:off x="5153024" y="5478833"/>
            <a:ext cx="8077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Department of Management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E9E7F0A-DEF5-4FA5-93C1-0A41AB0F9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94" y="265556"/>
            <a:ext cx="2443355" cy="115414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7A1D6AA-CC12-44B1-8AE1-8E5E1C4DA4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874" y="3377997"/>
            <a:ext cx="1368000" cy="136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77893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94A4090A-35AB-4D6B-89C7-1A15444FB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01" y="1725901"/>
            <a:ext cx="7110500" cy="4269922"/>
          </a:xfrm>
        </p:spPr>
        <p:txBody>
          <a:bodyPr>
            <a:normAutofit fontScale="92500"/>
          </a:bodyPr>
          <a:lstStyle/>
          <a:p>
            <a:pPr>
              <a:lnSpc>
                <a:spcPct val="80000"/>
              </a:lnSpc>
              <a:buClr>
                <a:schemeClr val="accent1"/>
              </a:buClr>
            </a:pPr>
            <a:r>
              <a:rPr lang="en-US" sz="2200" dirty="0"/>
              <a:t>Audio-visual interaction: exploring the relationship between music and visual stimuli</a:t>
            </a:r>
            <a:endParaRPr lang="cs-CZ" sz="2200" dirty="0"/>
          </a:p>
          <a:p>
            <a:pPr marL="0" indent="0">
              <a:lnSpc>
                <a:spcPct val="80000"/>
              </a:lnSpc>
              <a:buClr>
                <a:schemeClr val="accent1"/>
              </a:buClr>
              <a:buNone/>
            </a:pPr>
            <a:endParaRPr lang="cs-CZ" sz="2200" dirty="0"/>
          </a:p>
          <a:p>
            <a:pPr>
              <a:lnSpc>
                <a:spcPct val="80000"/>
              </a:lnSpc>
              <a:buClr>
                <a:schemeClr val="accent1"/>
              </a:buClr>
            </a:pPr>
            <a:r>
              <a:rPr lang="en-US" sz="2200" dirty="0"/>
              <a:t>Usability testing of websites and improving user experience (UX)</a:t>
            </a:r>
            <a:endParaRPr lang="cs-CZ" sz="2200" dirty="0"/>
          </a:p>
          <a:p>
            <a:pPr marL="0" indent="0">
              <a:lnSpc>
                <a:spcPct val="80000"/>
              </a:lnSpc>
              <a:buClr>
                <a:schemeClr val="accent1"/>
              </a:buClr>
              <a:buNone/>
            </a:pPr>
            <a:endParaRPr lang="cs-CZ" sz="2200" dirty="0"/>
          </a:p>
          <a:p>
            <a:pPr>
              <a:lnSpc>
                <a:spcPct val="80000"/>
              </a:lnSpc>
              <a:buClr>
                <a:schemeClr val="accent1"/>
              </a:buClr>
            </a:pPr>
            <a:r>
              <a:rPr lang="en-US" sz="2200" dirty="0"/>
              <a:t>Analysis of eye movements and emotional facial expressions </a:t>
            </a:r>
            <a:endParaRPr lang="cs-CZ" sz="2200" dirty="0"/>
          </a:p>
          <a:p>
            <a:pPr marL="0" indent="0">
              <a:lnSpc>
                <a:spcPct val="80000"/>
              </a:lnSpc>
              <a:buClr>
                <a:schemeClr val="accent1"/>
              </a:buClr>
              <a:buNone/>
            </a:pPr>
            <a:endParaRPr lang="en-US" sz="2200" dirty="0"/>
          </a:p>
          <a:p>
            <a:pPr>
              <a:lnSpc>
                <a:spcPct val="80000"/>
              </a:lnSpc>
              <a:buClr>
                <a:schemeClr val="accent1"/>
              </a:buClr>
            </a:pPr>
            <a:r>
              <a:rPr lang="en-US" sz="2200" dirty="0"/>
              <a:t>Digital communication, innovative development , or digital communication on social networks or in the communication of multinational companies</a:t>
            </a:r>
            <a:endParaRPr lang="cs-CZ" sz="2200" dirty="0"/>
          </a:p>
          <a:p>
            <a:pPr marL="0" indent="0">
              <a:lnSpc>
                <a:spcPct val="80000"/>
              </a:lnSpc>
              <a:buClr>
                <a:schemeClr val="accent1"/>
              </a:buClr>
              <a:buNone/>
            </a:pPr>
            <a:endParaRPr lang="cs-CZ" sz="2200" dirty="0"/>
          </a:p>
          <a:p>
            <a:pPr>
              <a:lnSpc>
                <a:spcPct val="80000"/>
              </a:lnSpc>
              <a:buClr>
                <a:schemeClr val="accent1"/>
              </a:buClr>
            </a:pPr>
            <a:r>
              <a:rPr lang="en-US" sz="2200" dirty="0"/>
              <a:t>The issue of innovation, or open innovation strategies, specifically in the area of human resource </a:t>
            </a:r>
            <a:r>
              <a:rPr lang="en-US" sz="2200" dirty="0" err="1"/>
              <a:t>manag</a:t>
            </a:r>
            <a:r>
              <a:rPr lang="cs-CZ" sz="2200" dirty="0"/>
              <a:t>e</a:t>
            </a:r>
            <a:r>
              <a:rPr lang="en-US" sz="2200" dirty="0" err="1"/>
              <a:t>ment</a:t>
            </a:r>
            <a:r>
              <a:rPr lang="en-US" sz="2200" dirty="0"/>
              <a:t> strategy, referred to as the 'human side of open innovation‘</a:t>
            </a:r>
            <a:r>
              <a:rPr lang="cs-CZ" sz="2200" dirty="0"/>
              <a:t> 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5958EC4-24F2-49AB-86E5-09E207FB6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Dept</a:t>
            </a:r>
            <a:r>
              <a:rPr lang="cs-CZ" dirty="0"/>
              <a:t>. of </a:t>
            </a:r>
            <a:r>
              <a:rPr lang="cs-CZ" altLang="cs-CZ" sz="2400" dirty="0">
                <a:cs typeface="Calibri"/>
              </a:rPr>
              <a:t>Management – </a:t>
            </a:r>
            <a:r>
              <a:rPr lang="cs-CZ" altLang="cs-CZ" sz="2400" dirty="0" err="1">
                <a:cs typeface="Calibri"/>
              </a:rPr>
              <a:t>Research</a:t>
            </a:r>
            <a:r>
              <a:rPr lang="cs-CZ" altLang="cs-CZ" sz="2400" dirty="0">
                <a:cs typeface="Calibri"/>
              </a:rPr>
              <a:t> </a:t>
            </a:r>
            <a:r>
              <a:rPr lang="cs-CZ" altLang="cs-CZ" sz="2400" dirty="0" err="1">
                <a:cs typeface="Calibri"/>
              </a:rPr>
              <a:t>Activities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5A3C73D-9C37-465A-8E7A-DCA27B5A5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540" y="2279841"/>
            <a:ext cx="4027295" cy="256920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646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4E0BC198-4870-4A3C-B30E-26834AB09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DB6709F-BCF4-4E9E-8FE8-EAD4C7488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3401" y="4981574"/>
            <a:ext cx="7848600" cy="1640850"/>
          </a:xfrm>
        </p:spPr>
        <p:txBody>
          <a:bodyPr/>
          <a:lstStyle/>
          <a:p>
            <a:br>
              <a:rPr lang="cs-CZ" dirty="0">
                <a:solidFill>
                  <a:schemeClr val="bg1"/>
                </a:solidFill>
              </a:rPr>
            </a:br>
            <a:endParaRPr lang="cs-CZ" sz="14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0F2EE3D-92A7-43CE-A936-2A43B1ACC4E3}"/>
              </a:ext>
            </a:extLst>
          </p:cNvPr>
          <p:cNvSpPr txBox="1"/>
          <p:nvPr/>
        </p:nvSpPr>
        <p:spPr>
          <a:xfrm>
            <a:off x="5124449" y="5201834"/>
            <a:ext cx="8077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Department </a:t>
            </a:r>
          </a:p>
          <a:p>
            <a:r>
              <a:rPr lang="cs-CZ" sz="3600" b="1" dirty="0">
                <a:solidFill>
                  <a:schemeClr val="bg1"/>
                </a:solidFill>
              </a:rPr>
              <a:t>of </a:t>
            </a:r>
            <a:r>
              <a:rPr lang="cs-CZ" sz="3600" b="1" dirty="0" err="1">
                <a:solidFill>
                  <a:schemeClr val="bg1"/>
                </a:solidFill>
              </a:rPr>
              <a:t>Recreology</a:t>
            </a:r>
            <a:r>
              <a:rPr lang="cs-CZ" sz="3600" b="1" dirty="0">
                <a:solidFill>
                  <a:schemeClr val="bg1"/>
                </a:solidFill>
              </a:rPr>
              <a:t> and </a:t>
            </a:r>
            <a:r>
              <a:rPr lang="cs-CZ" sz="3600" b="1" dirty="0" err="1">
                <a:solidFill>
                  <a:schemeClr val="bg1"/>
                </a:solidFill>
              </a:rPr>
              <a:t>Tourism</a:t>
            </a:r>
            <a:endParaRPr lang="cs-CZ" sz="3600" b="1" dirty="0">
              <a:solidFill>
                <a:schemeClr val="bg1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E9E7F0A-DEF5-4FA5-93C1-0A41AB0F9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94" y="265556"/>
            <a:ext cx="2443355" cy="11541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83ECAF7-3E70-4546-81C2-F9D5EA0645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041" y="3377997"/>
            <a:ext cx="1368000" cy="136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3266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F71E2511-65B4-4F8B-8619-6EA0752F3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624" y="1752261"/>
            <a:ext cx="9975863" cy="426992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Clr>
                <a:schemeClr val="accent1"/>
              </a:buClr>
              <a:buFont typeface="Standardní systémové písmo"/>
              <a:buChar char="="/>
            </a:pPr>
            <a:r>
              <a:rPr lang="en-US" sz="2000" b="1" dirty="0"/>
              <a:t>Sustainable and Socially Responsible Tourism</a:t>
            </a:r>
          </a:p>
          <a:p>
            <a:pPr lvl="1"/>
            <a:r>
              <a:rPr lang="en-US" sz="2000" dirty="0" err="1"/>
              <a:t>Geotourism</a:t>
            </a:r>
            <a:r>
              <a:rPr lang="en-US" sz="2000" dirty="0"/>
              <a:t> with emphasis on </a:t>
            </a:r>
            <a:r>
              <a:rPr lang="en-US" sz="2000" dirty="0" err="1"/>
              <a:t>geointerpretation</a:t>
            </a:r>
            <a:r>
              <a:rPr lang="en-US" sz="2000" dirty="0"/>
              <a:t> and geo-education</a:t>
            </a:r>
          </a:p>
          <a:p>
            <a:pPr lvl="1"/>
            <a:r>
              <a:rPr lang="en-US" sz="2000" dirty="0"/>
              <a:t>Social responsibility in tourism</a:t>
            </a:r>
          </a:p>
          <a:p>
            <a:pPr lvl="1"/>
            <a:r>
              <a:rPr lang="en-US" sz="2000" dirty="0"/>
              <a:t>Use of ICT, modelling and systems approach in tourism sustainability</a:t>
            </a:r>
          </a:p>
          <a:p>
            <a:pPr marL="457200" lvl="1" indent="0">
              <a:buNone/>
            </a:pPr>
            <a:endParaRPr lang="cs-CZ" sz="2000" dirty="0"/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FB61397-9807-40A0-83D1-D2697E4E0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Dept</a:t>
            </a:r>
            <a:r>
              <a:rPr lang="cs-CZ" dirty="0"/>
              <a:t>. of </a:t>
            </a:r>
            <a:r>
              <a:rPr lang="cs-CZ" altLang="cs-CZ" sz="2400" dirty="0" err="1">
                <a:cs typeface="Calibri"/>
              </a:rPr>
              <a:t>Recreology</a:t>
            </a:r>
            <a:r>
              <a:rPr lang="cs-CZ" altLang="cs-CZ" sz="2400" dirty="0">
                <a:cs typeface="Calibri"/>
              </a:rPr>
              <a:t> and </a:t>
            </a:r>
            <a:r>
              <a:rPr lang="cs-CZ" altLang="cs-CZ" sz="2400" dirty="0" err="1">
                <a:cs typeface="Calibri"/>
              </a:rPr>
              <a:t>Tourism</a:t>
            </a:r>
            <a:r>
              <a:rPr lang="cs-CZ" altLang="cs-CZ" sz="2400" dirty="0">
                <a:cs typeface="Calibri"/>
              </a:rPr>
              <a:t> – </a:t>
            </a:r>
            <a:r>
              <a:rPr lang="cs-CZ" altLang="cs-CZ" sz="2400" dirty="0" err="1">
                <a:cs typeface="Calibri"/>
              </a:rPr>
              <a:t>Research</a:t>
            </a:r>
            <a:r>
              <a:rPr lang="cs-CZ" altLang="cs-CZ" sz="2400" dirty="0">
                <a:cs typeface="Calibri"/>
              </a:rPr>
              <a:t> </a:t>
            </a:r>
            <a:r>
              <a:rPr lang="cs-CZ" altLang="cs-CZ" sz="2400" dirty="0" err="1">
                <a:cs typeface="Calibri"/>
              </a:rPr>
              <a:t>Activities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06A22F8-C508-4ADE-8324-1ABCCA83AA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552" y="3609977"/>
            <a:ext cx="4834210" cy="29200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73D2533D-ECD7-475B-A639-C661D44F39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3797">
            <a:off x="7138869" y="3327365"/>
            <a:ext cx="4531325" cy="30195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433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F71E2511-65B4-4F8B-8619-6EA0752F3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074" y="1294039"/>
            <a:ext cx="10752151" cy="3477986"/>
          </a:xfrm>
        </p:spPr>
        <p:txBody>
          <a:bodyPr>
            <a:normAutofit fontScale="92500" lnSpcReduction="20000"/>
          </a:bodyPr>
          <a:lstStyle/>
          <a:p>
            <a:pPr marL="457200" lvl="1" indent="0">
              <a:buNone/>
            </a:pPr>
            <a:endParaRPr lang="cs-CZ" sz="2000" dirty="0"/>
          </a:p>
          <a:p>
            <a:pPr>
              <a:lnSpc>
                <a:spcPct val="80000"/>
              </a:lnSpc>
              <a:buClr>
                <a:schemeClr val="accent1"/>
              </a:buClr>
              <a:buFont typeface="Standardní systémové písmo"/>
              <a:buChar char="="/>
            </a:pPr>
            <a:r>
              <a:rPr lang="en-US" sz="2200" b="1" dirty="0"/>
              <a:t>4GEON</a:t>
            </a:r>
            <a:endParaRPr lang="cs-CZ" sz="2200" b="1" dirty="0"/>
          </a:p>
          <a:p>
            <a:pPr marL="609585" indent="-423323">
              <a:buSzPts val="1400"/>
              <a:buFont typeface="Arial" panose="020B0604020202020204" pitchFamily="34" charset="0"/>
              <a:buChar char="•"/>
            </a:pPr>
            <a:r>
              <a:rPr lang="en" sz="2200" dirty="0">
                <a:ea typeface="Calibri" panose="020F0502020204030204" pitchFamily="34" charset="0"/>
                <a:cs typeface="Calibri" panose="020F0502020204030204" pitchFamily="34" charset="0"/>
                <a:sym typeface="Inter"/>
              </a:rPr>
              <a:t>The IGCP-751 4GEON project supports geoscience knowledge transfer in geoparks</a:t>
            </a:r>
            <a:endParaRPr lang="cs-CZ" sz="22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09585" indent="-423323">
              <a:buSzPts val="1400"/>
              <a:buFont typeface="Arial,Sans-Serif" panose="020B0604020202020204" pitchFamily="34" charset="0"/>
              <a:buChar char="•"/>
            </a:pPr>
            <a:r>
              <a:rPr lang="en-GB" sz="2200" b="1" dirty="0">
                <a:ea typeface="Calibri" panose="020F0502020204030204" pitchFamily="34" charset="0"/>
                <a:cs typeface="Calibri" panose="020F0502020204030204" pitchFamily="34" charset="0"/>
              </a:rPr>
              <a:t>5 diverse geoparks </a:t>
            </a:r>
            <a:r>
              <a:rPr lang="en-GB" sz="2200" dirty="0">
                <a:ea typeface="Calibri" panose="020F0502020204030204" pitchFamily="34" charset="0"/>
                <a:cs typeface="Calibri" panose="020F0502020204030204" pitchFamily="34" charset="0"/>
              </a:rPr>
              <a:t>connected by approach to ABC interpretation and community </a:t>
            </a:r>
            <a:r>
              <a:rPr lang="en-GB" sz="2200" dirty="0" err="1">
                <a:ea typeface="Calibri" panose="020F0502020204030204" pitchFamily="34" charset="0"/>
                <a:cs typeface="Calibri" panose="020F0502020204030204" pitchFamily="34" charset="0"/>
              </a:rPr>
              <a:t>involvemen</a:t>
            </a:r>
            <a:r>
              <a:rPr lang="cs-CZ" sz="2200" dirty="0"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</a:p>
          <a:p>
            <a:pPr marL="609585" indent="-423323">
              <a:buSzPts val="1400"/>
              <a:buFont typeface="Arial,Sans-Serif" panose="020B0604020202020204" pitchFamily="34" charset="0"/>
              <a:buChar char="•"/>
            </a:pPr>
            <a:r>
              <a:rPr lang="cs-CZ" sz="2200" b="1" dirty="0" err="1">
                <a:cs typeface="Calibri" panose="020F0502020204030204" pitchFamily="34" charset="0"/>
              </a:rPr>
              <a:t>Participating</a:t>
            </a:r>
            <a:r>
              <a:rPr lang="cs-CZ" sz="2200" b="1" dirty="0">
                <a:cs typeface="Calibri" panose="020F0502020204030204" pitchFamily="34" charset="0"/>
              </a:rPr>
              <a:t> </a:t>
            </a:r>
            <a:r>
              <a:rPr lang="cs-CZ" sz="2200" b="1" dirty="0" err="1">
                <a:cs typeface="Calibri" panose="020F0502020204030204" pitchFamily="34" charset="0"/>
              </a:rPr>
              <a:t>goeparks</a:t>
            </a:r>
            <a:endParaRPr lang="cs-CZ" sz="2200" b="1" dirty="0">
              <a:cs typeface="Calibri" panose="020F0502020204030204" pitchFamily="34" charset="0"/>
            </a:endParaRPr>
          </a:p>
          <a:p>
            <a:pPr marL="1009635" lvl="1" indent="-423323">
              <a:buSzPts val="1400"/>
              <a:buFont typeface="Arial,Sans-Serif" panose="020B0604020202020204" pitchFamily="34" charset="0"/>
              <a:buChar char="•"/>
            </a:pPr>
            <a:r>
              <a:rPr lang="en-US" sz="2200" dirty="0"/>
              <a:t>The </a:t>
            </a:r>
            <a:r>
              <a:rPr lang="en-US" sz="2200" dirty="0" err="1"/>
              <a:t>Barrandian</a:t>
            </a:r>
            <a:r>
              <a:rPr lang="en-US" sz="2200" dirty="0"/>
              <a:t> National Geopark</a:t>
            </a:r>
          </a:p>
          <a:p>
            <a:pPr marL="1009635" lvl="1" indent="-423323">
              <a:buSzPts val="1400"/>
              <a:buFont typeface="Arial,Sans-Serif" panose="020B0604020202020204" pitchFamily="34" charset="0"/>
              <a:buChar char="•"/>
            </a:pPr>
            <a:r>
              <a:rPr lang="en-US" sz="2200" dirty="0"/>
              <a:t>Rio Coco UNESCO </a:t>
            </a:r>
            <a:r>
              <a:rPr lang="en-US" sz="2200" dirty="0" err="1"/>
              <a:t>UGGp</a:t>
            </a:r>
            <a:endParaRPr lang="en-US" sz="2200" dirty="0"/>
          </a:p>
          <a:p>
            <a:pPr marL="1009635" lvl="1" indent="-423323">
              <a:buSzPts val="1400"/>
              <a:buFont typeface="Arial,Sans-Serif" panose="020B0604020202020204" pitchFamily="34" charset="0"/>
              <a:buChar char="•"/>
            </a:pPr>
            <a:r>
              <a:rPr lang="en-US" sz="2200" dirty="0" err="1"/>
              <a:t>Colca</a:t>
            </a:r>
            <a:r>
              <a:rPr lang="en-US" sz="2200" dirty="0"/>
              <a:t> y </a:t>
            </a:r>
            <a:r>
              <a:rPr lang="en-US" sz="2200" dirty="0" err="1"/>
              <a:t>Volcanes</a:t>
            </a:r>
            <a:r>
              <a:rPr lang="en-US" sz="2200" dirty="0"/>
              <a:t> de </a:t>
            </a:r>
            <a:r>
              <a:rPr lang="en-US" sz="2200" dirty="0" err="1"/>
              <a:t>Andagua</a:t>
            </a:r>
            <a:r>
              <a:rPr lang="en-US" sz="2200" dirty="0"/>
              <a:t> </a:t>
            </a:r>
            <a:r>
              <a:rPr lang="en-US" sz="2200" dirty="0" err="1"/>
              <a:t>UGGp</a:t>
            </a:r>
            <a:endParaRPr lang="en-US" sz="2200" dirty="0"/>
          </a:p>
          <a:p>
            <a:pPr marL="1009635" lvl="1" indent="-423323">
              <a:buSzPts val="1400"/>
              <a:buFont typeface="Arial,Sans-Serif" panose="020B0604020202020204" pitchFamily="34" charset="0"/>
              <a:buChar char="•"/>
            </a:pPr>
            <a:r>
              <a:rPr lang="en-US" sz="2200" dirty="0"/>
              <a:t>Ngorongoro </a:t>
            </a:r>
            <a:r>
              <a:rPr lang="en-US" sz="2200" dirty="0" err="1"/>
              <a:t>Lengai</a:t>
            </a:r>
            <a:r>
              <a:rPr lang="en-US" sz="2200" dirty="0"/>
              <a:t> </a:t>
            </a:r>
            <a:r>
              <a:rPr lang="en-US" sz="2200" dirty="0" err="1"/>
              <a:t>UGGp</a:t>
            </a:r>
            <a:endParaRPr lang="en-US" sz="2200" dirty="0"/>
          </a:p>
          <a:p>
            <a:pPr marL="1009635" lvl="1" indent="-423323">
              <a:buSzPts val="1400"/>
              <a:buFont typeface="Arial,Sans-Serif" panose="020B0604020202020204" pitchFamily="34" charset="0"/>
              <a:buChar char="•"/>
            </a:pPr>
            <a:r>
              <a:rPr lang="en-US" sz="2200" dirty="0"/>
              <a:t>Bohol Island </a:t>
            </a:r>
            <a:r>
              <a:rPr lang="en-US" sz="2200" dirty="0" err="1"/>
              <a:t>UGGp</a:t>
            </a:r>
            <a:endParaRPr lang="en-US" sz="2200" dirty="0"/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FB61397-9807-40A0-83D1-D2697E4E0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Dept</a:t>
            </a:r>
            <a:r>
              <a:rPr lang="cs-CZ" dirty="0"/>
              <a:t>. of </a:t>
            </a:r>
            <a:r>
              <a:rPr lang="cs-CZ" altLang="cs-CZ" sz="2400" dirty="0" err="1">
                <a:cs typeface="Calibri"/>
              </a:rPr>
              <a:t>Recreology</a:t>
            </a:r>
            <a:r>
              <a:rPr lang="cs-CZ" altLang="cs-CZ" sz="2400" dirty="0">
                <a:cs typeface="Calibri"/>
              </a:rPr>
              <a:t> and </a:t>
            </a:r>
            <a:r>
              <a:rPr lang="cs-CZ" altLang="cs-CZ" sz="2400" dirty="0" err="1">
                <a:cs typeface="Calibri"/>
              </a:rPr>
              <a:t>Tourism</a:t>
            </a:r>
            <a:r>
              <a:rPr lang="cs-CZ" altLang="cs-CZ" sz="2400" dirty="0">
                <a:cs typeface="Calibri"/>
              </a:rPr>
              <a:t> – </a:t>
            </a:r>
            <a:r>
              <a:rPr lang="cs-CZ" altLang="cs-CZ" sz="2400" dirty="0" err="1">
                <a:cs typeface="Calibri"/>
              </a:rPr>
              <a:t>Research</a:t>
            </a:r>
            <a:r>
              <a:rPr lang="cs-CZ" altLang="cs-CZ" sz="2400" dirty="0">
                <a:cs typeface="Calibri"/>
              </a:rPr>
              <a:t> </a:t>
            </a:r>
            <a:r>
              <a:rPr lang="cs-CZ" altLang="cs-CZ" sz="2400" dirty="0" err="1">
                <a:cs typeface="Calibri"/>
              </a:rPr>
              <a:t>Activities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E187989-3544-42F8-ABFF-8B84477B8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617" y="3033032"/>
            <a:ext cx="5617008" cy="34046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725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B6D11303-3F58-417C-ACBA-892869FFE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DB6709F-BCF4-4E9E-8FE8-EAD4C7488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3401" y="4981574"/>
            <a:ext cx="7848600" cy="1640850"/>
          </a:xfrm>
        </p:spPr>
        <p:txBody>
          <a:bodyPr/>
          <a:lstStyle/>
          <a:p>
            <a:br>
              <a:rPr lang="cs-CZ" dirty="0">
                <a:solidFill>
                  <a:schemeClr val="bg1"/>
                </a:solidFill>
              </a:rPr>
            </a:br>
            <a:endParaRPr lang="cs-CZ" sz="14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0F2EE3D-92A7-43CE-A936-2A43B1ACC4E3}"/>
              </a:ext>
            </a:extLst>
          </p:cNvPr>
          <p:cNvSpPr txBox="1"/>
          <p:nvPr/>
        </p:nvSpPr>
        <p:spPr>
          <a:xfrm>
            <a:off x="5124449" y="5201834"/>
            <a:ext cx="8077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Department </a:t>
            </a:r>
          </a:p>
          <a:p>
            <a:r>
              <a:rPr lang="cs-CZ" sz="3600" b="1" dirty="0">
                <a:solidFill>
                  <a:schemeClr val="bg1"/>
                </a:solidFill>
              </a:rPr>
              <a:t>of </a:t>
            </a:r>
            <a:r>
              <a:rPr lang="cs-CZ" sz="3600" b="1" dirty="0" err="1">
                <a:solidFill>
                  <a:schemeClr val="bg1"/>
                </a:solidFill>
              </a:rPr>
              <a:t>Applied</a:t>
            </a:r>
            <a:r>
              <a:rPr lang="cs-CZ" sz="3600" b="1" dirty="0">
                <a:solidFill>
                  <a:schemeClr val="bg1"/>
                </a:solidFill>
              </a:rPr>
              <a:t> </a:t>
            </a:r>
            <a:r>
              <a:rPr lang="cs-CZ" sz="3600" b="1" dirty="0" err="1">
                <a:solidFill>
                  <a:schemeClr val="bg1"/>
                </a:solidFill>
              </a:rPr>
              <a:t>Linguistics</a:t>
            </a:r>
            <a:endParaRPr lang="cs-CZ" sz="3600" b="1" dirty="0">
              <a:solidFill>
                <a:schemeClr val="bg1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E9E7F0A-DEF5-4FA5-93C1-0A41AB0F9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94" y="265556"/>
            <a:ext cx="2443355" cy="11541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E8CD47C-A369-4B99-9E14-3EC97249B1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374" y="3313651"/>
            <a:ext cx="1368000" cy="136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1473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1B3347B-8F2F-4626-B366-28316221B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BC5B-8E99-4F90-9F1D-F7A50EEE8EE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1B0B98A3-989C-4F18-B4D8-357AEAA7A17D}"/>
              </a:ext>
            </a:extLst>
          </p:cNvPr>
          <p:cNvSpPr/>
          <p:nvPr/>
        </p:nvSpPr>
        <p:spPr>
          <a:xfrm flipH="1">
            <a:off x="5867400" y="577250"/>
            <a:ext cx="480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UHK &amp; FIM </a:t>
            </a:r>
            <a:endParaRPr lang="en-AU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ástupný symbol pro číslo snímku 6">
            <a:extLst>
              <a:ext uri="{FF2B5EF4-FFF2-40B4-BE49-F238E27FC236}">
                <a16:creationId xmlns:a16="http://schemas.microsoft.com/office/drawing/2014/main" id="{D359444B-655F-46A8-8833-4685778D1DE8}"/>
              </a:ext>
            </a:extLst>
          </p:cNvPr>
          <p:cNvSpPr txBox="1">
            <a:spLocks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fld id="{C39EBC5B-8E99-4F90-9F1D-F7A50EEE8EE5}" type="slidenum">
              <a:rPr lang="en-US"/>
              <a:pPr/>
              <a:t>3</a:t>
            </a:fld>
            <a:endParaRPr lang="en-US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DCC75D5-47C1-481D-9E65-3FAE61E67A54}"/>
              </a:ext>
            </a:extLst>
          </p:cNvPr>
          <p:cNvSpPr txBox="1"/>
          <p:nvPr/>
        </p:nvSpPr>
        <p:spPr>
          <a:xfrm>
            <a:off x="2308035" y="577250"/>
            <a:ext cx="408347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AU" altLang="cs-CZ" sz="1600" b="1" dirty="0"/>
              <a:t>University of Hradec </a:t>
            </a:r>
            <a:r>
              <a:rPr lang="en-AU" altLang="cs-CZ" sz="1600" b="1" dirty="0" err="1"/>
              <a:t>Králové</a:t>
            </a:r>
            <a:endParaRPr lang="en-AU" altLang="cs-CZ" sz="16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altLang="cs-CZ" sz="1600" dirty="0"/>
              <a:t>Education institution was founded in 1959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altLang="cs-CZ" sz="1600" dirty="0"/>
              <a:t>In 1992 it became/renamed in university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altLang="cs-CZ" sz="1600" dirty="0"/>
              <a:t>6,000 students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altLang="cs-CZ" sz="1600" dirty="0"/>
              <a:t>Public university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altLang="cs-CZ" sz="1600" dirty="0"/>
              <a:t>ECTS (European Credit Transfer System)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altLang="cs-CZ" sz="1600" dirty="0"/>
              <a:t>4 faculties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altLang="cs-CZ" sz="1600" dirty="0"/>
              <a:t>Dormitory for students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altLang="cs-CZ" sz="1600" dirty="0">
                <a:hlinkClick r:id="rId4"/>
              </a:rPr>
              <a:t>https://www.uhk.cz/en</a:t>
            </a:r>
            <a:endParaRPr lang="en-AU" altLang="cs-CZ" sz="1600" dirty="0"/>
          </a:p>
          <a:p>
            <a:endParaRPr lang="en-AU" sz="1600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178D185A-BD5D-413E-83EB-E500153B3995}"/>
              </a:ext>
            </a:extLst>
          </p:cNvPr>
          <p:cNvSpPr txBox="1"/>
          <p:nvPr/>
        </p:nvSpPr>
        <p:spPr>
          <a:xfrm>
            <a:off x="5599834" y="3865193"/>
            <a:ext cx="532309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AU" altLang="cs-CZ" sz="1600" b="1" dirty="0">
                <a:solidFill>
                  <a:srgbClr val="00B0F0"/>
                </a:solidFill>
              </a:rPr>
              <a:t>Faculty of Informatics and Management (FIM)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altLang="cs-CZ" sz="1600" dirty="0"/>
              <a:t>FIM was founded in 1993 – 3</a:t>
            </a:r>
            <a:r>
              <a:rPr lang="cs-CZ" altLang="cs-CZ" sz="1600" dirty="0"/>
              <a:t>3rd</a:t>
            </a:r>
            <a:r>
              <a:rPr lang="en-AU" altLang="cs-CZ" sz="1600" dirty="0"/>
              <a:t> birthday this year!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altLang="cs-CZ" sz="1600" dirty="0"/>
              <a:t>1,</a:t>
            </a:r>
            <a:r>
              <a:rPr lang="cs-CZ" altLang="cs-CZ" sz="1600" dirty="0"/>
              <a:t>6</a:t>
            </a:r>
            <a:r>
              <a:rPr lang="en-AU" altLang="cs-CZ" sz="1600" dirty="0"/>
              <a:t>00 students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altLang="cs-CZ" sz="1600" dirty="0"/>
              <a:t>Bachelor´s, Master´s and Doctoral degree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altLang="cs-CZ" sz="1600" dirty="0"/>
              <a:t>E</a:t>
            </a:r>
            <a:r>
              <a:rPr lang="en-AU" altLang="cs-CZ" sz="1600" dirty="0" err="1"/>
              <a:t>xchange</a:t>
            </a:r>
            <a:r>
              <a:rPr lang="en-AU" altLang="cs-CZ" sz="1600" dirty="0"/>
              <a:t> students </a:t>
            </a:r>
            <a:r>
              <a:rPr lang="cs-CZ" altLang="cs-CZ" sz="1600" dirty="0"/>
              <a:t>are </a:t>
            </a:r>
            <a:r>
              <a:rPr lang="en-AU" altLang="cs-CZ" sz="1600" dirty="0"/>
              <a:t>from the whole world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altLang="cs-CZ" sz="1600" dirty="0"/>
              <a:t>Summer school „Czech It Out 202</a:t>
            </a:r>
            <a:r>
              <a:rPr lang="cs-CZ" altLang="cs-CZ" sz="1600" dirty="0"/>
              <a:t>5</a:t>
            </a:r>
            <a:r>
              <a:rPr lang="en-AU" altLang="cs-CZ" sz="1600" dirty="0"/>
              <a:t>“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altLang="cs-CZ" sz="1600" dirty="0">
                <a:hlinkClick r:id="rId5"/>
              </a:rPr>
              <a:t>Website</a:t>
            </a:r>
            <a:endParaRPr lang="en-AU" altLang="cs-CZ" sz="1600" dirty="0"/>
          </a:p>
        </p:txBody>
      </p:sp>
      <p:pic>
        <p:nvPicPr>
          <p:cNvPr id="16" name="Picture 12" descr="V krizi pomohou i studenti z Univerzity Hradec Králové. Zdravotníkům se  postarají o děti - Univerzita Hradec Králové">
            <a:extLst>
              <a:ext uri="{FF2B5EF4-FFF2-40B4-BE49-F238E27FC236}">
                <a16:creationId xmlns:a16="http://schemas.microsoft.com/office/drawing/2014/main" id="{2C10F2CA-F274-44E4-A578-6763C0A32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508543"/>
            <a:ext cx="2945330" cy="19599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akulta informatiky a managementu UHK oslavila 27. narozeniny, FIMka opět  hrála všemi odstíny modré - Univerzita Hradec Králové">
            <a:extLst>
              <a:ext uri="{FF2B5EF4-FFF2-40B4-BE49-F238E27FC236}">
                <a16:creationId xmlns:a16="http://schemas.microsoft.com/office/drawing/2014/main" id="{0640A03F-58B0-4295-AE4C-E77F4F631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251" y="4682962"/>
            <a:ext cx="2482324" cy="165315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16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43DF9DD6-375E-41E5-B5B4-93C20B192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861" y="1631315"/>
            <a:ext cx="5352139" cy="417386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Clr>
                <a:schemeClr val="accent1"/>
              </a:buClr>
            </a:pPr>
            <a:r>
              <a:rPr lang="cs-CZ" sz="2000" dirty="0"/>
              <a:t>A</a:t>
            </a:r>
            <a:r>
              <a:rPr lang="en-US" sz="2000" dirty="0" err="1"/>
              <a:t>pproaches</a:t>
            </a:r>
            <a:r>
              <a:rPr lang="en-US" sz="2000" dirty="0"/>
              <a:t> to foreign language teaching and learning</a:t>
            </a:r>
            <a:endParaRPr lang="cs-CZ" sz="2000" dirty="0"/>
          </a:p>
          <a:p>
            <a:pPr marL="0" indent="0">
              <a:lnSpc>
                <a:spcPct val="80000"/>
              </a:lnSpc>
              <a:buClr>
                <a:schemeClr val="accent1"/>
              </a:buClr>
              <a:buNone/>
            </a:pPr>
            <a:endParaRPr lang="en-US" sz="2000" dirty="0"/>
          </a:p>
          <a:p>
            <a:pPr>
              <a:lnSpc>
                <a:spcPct val="80000"/>
              </a:lnSpc>
              <a:buClr>
                <a:schemeClr val="accent1"/>
              </a:buClr>
            </a:pPr>
            <a:r>
              <a:rPr lang="en-US" sz="2000" dirty="0"/>
              <a:t>AI in higher education</a:t>
            </a:r>
            <a:endParaRPr lang="cs-CZ" sz="2000" dirty="0"/>
          </a:p>
          <a:p>
            <a:pPr marL="0" indent="0">
              <a:lnSpc>
                <a:spcPct val="80000"/>
              </a:lnSpc>
              <a:buClr>
                <a:schemeClr val="accent1"/>
              </a:buClr>
              <a:buNone/>
            </a:pPr>
            <a:endParaRPr lang="en-US" sz="2000" dirty="0"/>
          </a:p>
          <a:p>
            <a:pPr>
              <a:lnSpc>
                <a:spcPct val="80000"/>
              </a:lnSpc>
              <a:buClr>
                <a:schemeClr val="accent1"/>
              </a:buClr>
            </a:pPr>
            <a:r>
              <a:rPr lang="cs-CZ" sz="2000" dirty="0"/>
              <a:t>L</a:t>
            </a:r>
            <a:r>
              <a:rPr lang="en-US" sz="2000" dirty="0" err="1"/>
              <a:t>inguistic</a:t>
            </a:r>
            <a:r>
              <a:rPr lang="cs-CZ" sz="2000" dirty="0"/>
              <a:t> and </a:t>
            </a:r>
            <a:r>
              <a:rPr lang="cs-CZ" sz="2000" dirty="0" err="1"/>
              <a:t>ethical</a:t>
            </a:r>
            <a:r>
              <a:rPr lang="en-US" sz="2000" dirty="0"/>
              <a:t> aspects of digital communication</a:t>
            </a:r>
            <a:endParaRPr lang="cs-CZ" sz="2000" dirty="0"/>
          </a:p>
          <a:p>
            <a:pPr marL="0" indent="0">
              <a:lnSpc>
                <a:spcPct val="80000"/>
              </a:lnSpc>
              <a:buClr>
                <a:schemeClr val="accent1"/>
              </a:buClr>
              <a:buNone/>
            </a:pPr>
            <a:endParaRPr lang="en-US" sz="2000" dirty="0"/>
          </a:p>
          <a:p>
            <a:pPr>
              <a:lnSpc>
                <a:spcPct val="80000"/>
              </a:lnSpc>
              <a:buClr>
                <a:schemeClr val="accent1"/>
              </a:buClr>
            </a:pPr>
            <a:r>
              <a:rPr lang="cs-CZ" sz="2000" dirty="0"/>
              <a:t>E</a:t>
            </a:r>
            <a:r>
              <a:rPr lang="en-US" sz="2000" dirty="0" err="1"/>
              <a:t>fficiency</a:t>
            </a:r>
            <a:r>
              <a:rPr lang="en-US" sz="2000" dirty="0"/>
              <a:t> of digital tools for foreign language learning</a:t>
            </a:r>
            <a:endParaRPr lang="cs-CZ" sz="2000" dirty="0"/>
          </a:p>
          <a:p>
            <a:pPr marL="0" indent="0">
              <a:lnSpc>
                <a:spcPct val="80000"/>
              </a:lnSpc>
              <a:buClr>
                <a:schemeClr val="accent1"/>
              </a:buClr>
              <a:buNone/>
            </a:pPr>
            <a:endParaRPr lang="en-US" sz="2000" dirty="0"/>
          </a:p>
          <a:p>
            <a:pPr>
              <a:lnSpc>
                <a:spcPct val="80000"/>
              </a:lnSpc>
              <a:buClr>
                <a:schemeClr val="accent1"/>
              </a:buClr>
            </a:pPr>
            <a:r>
              <a:rPr lang="en-US" sz="2000" dirty="0"/>
              <a:t>Quality of Life of older generation in the context of digital education</a:t>
            </a:r>
            <a:endParaRPr lang="cs-CZ" sz="2000" dirty="0"/>
          </a:p>
          <a:p>
            <a:pPr marL="0" indent="0">
              <a:lnSpc>
                <a:spcPct val="80000"/>
              </a:lnSpc>
              <a:buClr>
                <a:schemeClr val="accent1"/>
              </a:buClr>
              <a:buNone/>
            </a:pPr>
            <a:endParaRPr lang="en-US" sz="2000" dirty="0"/>
          </a:p>
          <a:p>
            <a:pPr>
              <a:lnSpc>
                <a:spcPct val="80000"/>
              </a:lnSpc>
              <a:buClr>
                <a:schemeClr val="accent1"/>
              </a:buClr>
            </a:pPr>
            <a:r>
              <a:rPr lang="en-US" sz="2000" dirty="0"/>
              <a:t>Business digital communication and intercultural business communication</a:t>
            </a:r>
            <a:endParaRPr lang="cs-CZ" sz="2000" dirty="0"/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9711BBC-7512-4E1F-938F-568A21DD4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Dept</a:t>
            </a:r>
            <a:r>
              <a:rPr lang="cs-CZ" dirty="0"/>
              <a:t>. of </a:t>
            </a:r>
            <a:r>
              <a:rPr lang="cs-CZ" altLang="cs-CZ" sz="2400" dirty="0" err="1">
                <a:cs typeface="Calibri"/>
              </a:rPr>
              <a:t>Applied</a:t>
            </a:r>
            <a:r>
              <a:rPr lang="cs-CZ" altLang="cs-CZ" sz="2400" dirty="0">
                <a:cs typeface="Calibri"/>
              </a:rPr>
              <a:t> </a:t>
            </a:r>
            <a:r>
              <a:rPr lang="cs-CZ" altLang="cs-CZ" sz="2400" dirty="0" err="1">
                <a:cs typeface="Calibri"/>
              </a:rPr>
              <a:t>Linguistics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A25A256-CDB1-4B35-A822-964754DC5A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388" y="2020187"/>
            <a:ext cx="5247167" cy="34981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234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ACB6D266-0765-4361-A90B-E99F8904F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6950" y="1998229"/>
            <a:ext cx="10318099" cy="43239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>
                <a:schemeClr val="accent1"/>
              </a:buClr>
              <a:buFont typeface="Standardní systémové písmo"/>
              <a:buChar char="="/>
            </a:pPr>
            <a:r>
              <a:rPr lang="en-US" sz="2000" dirty="0"/>
              <a:t>2023 – 24 Grant of the Fund for Bilateral Relations (reg, no. EHP-BFNU-OVNKM-4-257-01-2023) </a:t>
            </a:r>
            <a:endParaRPr lang="cs-CZ" sz="2000" dirty="0"/>
          </a:p>
          <a:p>
            <a:pPr lvl="1">
              <a:lnSpc>
                <a:spcPct val="90000"/>
              </a:lnSpc>
              <a:buClr>
                <a:schemeClr val="accent1"/>
              </a:buClr>
            </a:pPr>
            <a:r>
              <a:rPr lang="en-US" sz="2000" b="1" dirty="0"/>
              <a:t>Artificial Intelligence in Formal Foreign Language Education</a:t>
            </a:r>
            <a:r>
              <a:rPr lang="cs-CZ" sz="2000" b="1" dirty="0"/>
              <a:t> </a:t>
            </a:r>
            <a:r>
              <a:rPr lang="cs-CZ" sz="2000" dirty="0"/>
              <a:t>(UHK-NTNU)</a:t>
            </a:r>
          </a:p>
          <a:p>
            <a:pPr>
              <a:lnSpc>
                <a:spcPct val="90000"/>
              </a:lnSpc>
              <a:buClr>
                <a:schemeClr val="accent1"/>
              </a:buClr>
              <a:buFont typeface="Standardní systémové písmo"/>
              <a:buChar char="="/>
            </a:pPr>
            <a:r>
              <a:rPr lang="en-US" sz="2000" dirty="0"/>
              <a:t>2022 – 23 Grant of the Fund for Bilateral Relations (reg. no. EHP-BFNU-OVNKM-4-198-01-2022) </a:t>
            </a:r>
            <a:endParaRPr lang="cs-CZ" sz="2000" dirty="0"/>
          </a:p>
          <a:p>
            <a:pPr lvl="1">
              <a:lnSpc>
                <a:spcPct val="90000"/>
              </a:lnSpc>
              <a:buClr>
                <a:schemeClr val="accent1"/>
              </a:buClr>
            </a:pPr>
            <a:r>
              <a:rPr lang="en-US" sz="2000" b="1" dirty="0"/>
              <a:t>Usefulness of </a:t>
            </a:r>
            <a:r>
              <a:rPr lang="cs-CZ" sz="2000" b="1" dirty="0"/>
              <a:t>E</a:t>
            </a:r>
            <a:r>
              <a:rPr lang="en-US" sz="2000" b="1" dirty="0"/>
              <a:t>merging </a:t>
            </a:r>
            <a:r>
              <a:rPr lang="cs-CZ" sz="2000" b="1" dirty="0"/>
              <a:t>T</a:t>
            </a:r>
            <a:r>
              <a:rPr lang="en-US" sz="2000" b="1" dirty="0" err="1"/>
              <a:t>echnologies</a:t>
            </a:r>
            <a:r>
              <a:rPr lang="en-US" sz="2000" b="1" dirty="0"/>
              <a:t> in </a:t>
            </a:r>
            <a:r>
              <a:rPr lang="cs-CZ" sz="2000" b="1" dirty="0"/>
              <a:t>F</a:t>
            </a:r>
            <a:r>
              <a:rPr lang="en-US" sz="2000" b="1" dirty="0" err="1"/>
              <a:t>ormal</a:t>
            </a:r>
            <a:r>
              <a:rPr lang="en-US" sz="2000" b="1" dirty="0"/>
              <a:t> </a:t>
            </a:r>
            <a:r>
              <a:rPr lang="cs-CZ" sz="2000" b="1" dirty="0"/>
              <a:t>F</a:t>
            </a:r>
            <a:r>
              <a:rPr lang="en-US" sz="2000" b="1" dirty="0" err="1"/>
              <a:t>oreign</a:t>
            </a:r>
            <a:r>
              <a:rPr lang="en-US" sz="2000" b="1" dirty="0"/>
              <a:t> </a:t>
            </a:r>
            <a:r>
              <a:rPr lang="cs-CZ" sz="2000" b="1" dirty="0"/>
              <a:t>L</a:t>
            </a:r>
            <a:r>
              <a:rPr lang="en-US" sz="2000" b="1" dirty="0" err="1"/>
              <a:t>anguage</a:t>
            </a:r>
            <a:r>
              <a:rPr lang="en-US" sz="2000" b="1" dirty="0"/>
              <a:t> </a:t>
            </a:r>
            <a:r>
              <a:rPr lang="cs-CZ" sz="2000" b="1" dirty="0"/>
              <a:t>E</a:t>
            </a:r>
            <a:r>
              <a:rPr lang="en-US" sz="2000" b="1" dirty="0" err="1"/>
              <a:t>ducation</a:t>
            </a:r>
            <a:r>
              <a:rPr lang="cs-CZ" sz="2000" b="1" dirty="0"/>
              <a:t> </a:t>
            </a:r>
            <a:r>
              <a:rPr lang="cs-CZ" sz="2000" dirty="0"/>
              <a:t>(UHK-NTNU) </a:t>
            </a:r>
            <a:r>
              <a:rPr lang="cs-CZ" sz="20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https://sites.google.com/view/web-bilateral-initiative</a:t>
            </a:r>
            <a:endParaRPr lang="cs-CZ" sz="2000" dirty="0"/>
          </a:p>
          <a:p>
            <a:pPr>
              <a:lnSpc>
                <a:spcPct val="90000"/>
              </a:lnSpc>
              <a:buClr>
                <a:schemeClr val="accent1"/>
              </a:buClr>
              <a:buFont typeface="Standardní systémové písmo"/>
              <a:buChar char="="/>
            </a:pPr>
            <a:r>
              <a:rPr lang="en-US" sz="2000" dirty="0"/>
              <a:t>2020 - 24 - COST CA19102 - </a:t>
            </a:r>
            <a:r>
              <a:rPr lang="en-US" sz="2000" b="1" dirty="0"/>
              <a:t>Language in the Human-Machine E</a:t>
            </a:r>
            <a:r>
              <a:rPr lang="cs-CZ" sz="2000" b="1" dirty="0" err="1"/>
              <a:t>ra</a:t>
            </a:r>
            <a:endParaRPr lang="cs-CZ" sz="2000" b="1" dirty="0"/>
          </a:p>
          <a:p>
            <a:pPr>
              <a:lnSpc>
                <a:spcPct val="90000"/>
              </a:lnSpc>
              <a:buClr>
                <a:schemeClr val="accent1"/>
              </a:buClr>
              <a:buFont typeface="Standardní systémové písmo"/>
              <a:buChar char="="/>
            </a:pPr>
            <a:r>
              <a:rPr lang="en-US" sz="2000" dirty="0"/>
              <a:t>2024 – 25 </a:t>
            </a:r>
            <a:r>
              <a:rPr lang="en-US" sz="2000" b="1" dirty="0"/>
              <a:t>Accelerating Digital Transformation for Higher Education Institutions in Southeast Asia </a:t>
            </a:r>
            <a:r>
              <a:rPr lang="en-US" sz="2000" dirty="0"/>
              <a:t>(DX.SEA)</a:t>
            </a:r>
            <a:r>
              <a:rPr lang="cs-CZ" sz="2000" dirty="0"/>
              <a:t> – (UHK, </a:t>
            </a:r>
            <a:r>
              <a:rPr lang="cs-CZ" sz="2000" dirty="0" err="1"/>
              <a:t>other</a:t>
            </a:r>
            <a:r>
              <a:rPr lang="cs-CZ" sz="2000" dirty="0"/>
              <a:t> </a:t>
            </a:r>
            <a:r>
              <a:rPr lang="cs-CZ" sz="2000" dirty="0" err="1"/>
              <a:t>European</a:t>
            </a:r>
            <a:r>
              <a:rPr lang="cs-CZ" sz="2000" dirty="0"/>
              <a:t> and </a:t>
            </a:r>
            <a:r>
              <a:rPr lang="cs-CZ" sz="2000" dirty="0" err="1"/>
              <a:t>Asian</a:t>
            </a:r>
            <a:r>
              <a:rPr lang="cs-CZ" sz="2000" dirty="0"/>
              <a:t> </a:t>
            </a:r>
            <a:r>
              <a:rPr lang="cs-CZ" sz="2000" dirty="0" err="1"/>
              <a:t>universities</a:t>
            </a:r>
            <a:r>
              <a:rPr lang="cs-CZ" sz="2000" dirty="0"/>
              <a:t>)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6FFB85F-DA77-4687-BD37-05A20370D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Dept</a:t>
            </a:r>
            <a:r>
              <a:rPr lang="cs-CZ" dirty="0"/>
              <a:t>. of </a:t>
            </a:r>
            <a:r>
              <a:rPr lang="cs-CZ" altLang="cs-CZ" sz="2400" dirty="0" err="1">
                <a:cs typeface="Calibri"/>
              </a:rPr>
              <a:t>Applied</a:t>
            </a:r>
            <a:r>
              <a:rPr lang="cs-CZ" altLang="cs-CZ" sz="2400" dirty="0">
                <a:cs typeface="Calibri"/>
              </a:rPr>
              <a:t> </a:t>
            </a:r>
            <a:r>
              <a:rPr lang="cs-CZ" altLang="cs-CZ" sz="2400" dirty="0" err="1">
                <a:cs typeface="Calibri"/>
              </a:rPr>
              <a:t>Linguistics</a:t>
            </a:r>
            <a:r>
              <a:rPr lang="cs-CZ" altLang="cs-CZ" sz="2400" dirty="0">
                <a:cs typeface="Calibri"/>
              </a:rPr>
              <a:t> - </a:t>
            </a:r>
            <a:r>
              <a:rPr lang="cs-CZ" altLang="cs-CZ" sz="2400" dirty="0" err="1">
                <a:cs typeface="Calibri"/>
              </a:rPr>
              <a:t>Projects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238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981F6-3FA8-C843-C002-FFF81DB79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osoba, kniha, hřebík, prst&#10;&#10;Obsah vygenerovaný umělou inteligencí může být nesprávný.">
            <a:extLst>
              <a:ext uri="{FF2B5EF4-FFF2-40B4-BE49-F238E27FC236}">
                <a16:creationId xmlns:a16="http://schemas.microsoft.com/office/drawing/2014/main" id="{51CF68E8-06D9-B865-6CE4-50054C44BF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2311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B4076DE9-AF4C-A324-0F64-702810186193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6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892969" tIns="223266" rIns="642938" bIns="223266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cs-CZ" sz="3750" b="1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2A5E224-89CE-7954-1253-FC4F432A22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8174" y="3892202"/>
            <a:ext cx="8672193" cy="2117375"/>
          </a:xfrm>
        </p:spPr>
        <p:txBody>
          <a:bodyPr/>
          <a:lstStyle/>
          <a:p>
            <a:pPr algn="l"/>
            <a:r>
              <a:rPr lang="cs-CZ" sz="7200" dirty="0">
                <a:solidFill>
                  <a:schemeClr val="bg1"/>
                </a:solidFill>
              </a:rPr>
              <a:t>Study </a:t>
            </a:r>
            <a:r>
              <a:rPr lang="cs-CZ" sz="7200" dirty="0" err="1">
                <a:solidFill>
                  <a:schemeClr val="bg1"/>
                </a:solidFill>
              </a:rPr>
              <a:t>Programs</a:t>
            </a:r>
            <a:endParaRPr lang="cs-CZ" sz="7200" dirty="0">
              <a:solidFill>
                <a:schemeClr val="bg1"/>
              </a:solidFill>
            </a:endParaRPr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701FE72E-FAE0-97B5-2D3B-037FDF43EF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079710" y="2729278"/>
            <a:ext cx="6057817" cy="5466233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07D2DC61-CBDD-DA66-E51F-1FE0EF4D18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1426" y="243438"/>
            <a:ext cx="2551348" cy="119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1303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D0818DE-4AB3-BE2E-4F3E-594EF3B7F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7842" y="1712834"/>
            <a:ext cx="10429434" cy="486766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sz="2400" b="1" dirty="0"/>
              <a:t>Study programs taught in English</a:t>
            </a:r>
            <a:endParaRPr lang="en-US" sz="2400" b="1" dirty="0">
              <a:solidFill>
                <a:srgbClr val="000000"/>
              </a:solidFill>
            </a:endParaRPr>
          </a:p>
          <a:p>
            <a:pPr marL="914400" lvl="1">
              <a:buFont typeface="Wingdings" panose="05000000000000000000" pitchFamily="2" charset="2"/>
              <a:buChar char="§"/>
            </a:pPr>
            <a:r>
              <a:rPr lang="en-US" sz="2400" dirty="0"/>
              <a:t>Applied Informatics (B, M, D)</a:t>
            </a:r>
            <a:endParaRPr lang="en-US" sz="2400" dirty="0">
              <a:solidFill>
                <a:srgbClr val="000000"/>
              </a:solidFill>
            </a:endParaRPr>
          </a:p>
          <a:p>
            <a:pPr marL="914400" lvl="1">
              <a:buFont typeface="Wingdings" panose="05000000000000000000" pitchFamily="2" charset="2"/>
              <a:buChar char="§"/>
            </a:pPr>
            <a:r>
              <a:rPr lang="en-US" sz="2400" dirty="0"/>
              <a:t>Information Management (B, M, D)</a:t>
            </a:r>
            <a:endParaRPr lang="en-US" sz="2400" dirty="0">
              <a:solidFill>
                <a:srgbClr val="000000"/>
              </a:solidFill>
            </a:endParaRPr>
          </a:p>
          <a:p>
            <a:pPr marL="914400" lvl="1">
              <a:buFont typeface="Wingdings" panose="05000000000000000000" pitchFamily="2" charset="2"/>
              <a:buChar char="§"/>
            </a:pPr>
            <a:r>
              <a:rPr lang="en-US" sz="2400" dirty="0"/>
              <a:t>Economics and Management (</a:t>
            </a:r>
            <a:r>
              <a:rPr lang="cs-CZ" sz="2400" dirty="0"/>
              <a:t>B, </a:t>
            </a:r>
            <a:r>
              <a:rPr lang="en-US" sz="2400" dirty="0"/>
              <a:t>M, D)</a:t>
            </a:r>
            <a:endParaRPr lang="cs-CZ" sz="2400" dirty="0">
              <a:solidFill>
                <a:srgbClr val="000000"/>
              </a:solidFill>
            </a:endParaRPr>
          </a:p>
          <a:p>
            <a:pPr marL="457200" lvl="1" indent="0">
              <a:buNone/>
            </a:pPr>
            <a:endParaRPr lang="cs-CZ" sz="2800" b="1" dirty="0"/>
          </a:p>
          <a:p>
            <a:pPr marL="457200" lvl="1" indent="0">
              <a:buNone/>
            </a:pPr>
            <a:r>
              <a:rPr lang="cs-CZ" sz="2400" b="1" dirty="0" err="1"/>
              <a:t>Other</a:t>
            </a:r>
            <a:r>
              <a:rPr lang="cs-CZ" sz="2400" b="1" dirty="0"/>
              <a:t> s</a:t>
            </a:r>
            <a:r>
              <a:rPr lang="en-US" sz="2400" b="1" dirty="0" err="1"/>
              <a:t>tudy</a:t>
            </a:r>
            <a:r>
              <a:rPr lang="en-US" sz="2400" b="1" dirty="0"/>
              <a:t> programs </a:t>
            </a:r>
            <a:r>
              <a:rPr lang="cs-CZ" sz="2400" b="1" dirty="0" err="1"/>
              <a:t>taught</a:t>
            </a:r>
            <a:r>
              <a:rPr lang="cs-CZ" sz="2400" b="1" dirty="0"/>
              <a:t> in Czech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rgbClr val="000000"/>
                </a:solidFill>
              </a:rPr>
              <a:t>Management </a:t>
            </a:r>
            <a:r>
              <a:rPr lang="cs-CZ" sz="2400" dirty="0" err="1">
                <a:solidFill>
                  <a:srgbClr val="000000"/>
                </a:solidFill>
              </a:rPr>
              <a:t>of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Tourism</a:t>
            </a:r>
            <a:r>
              <a:rPr lang="cs-CZ" sz="2400" dirty="0">
                <a:solidFill>
                  <a:srgbClr val="000000"/>
                </a:solidFill>
              </a:rPr>
              <a:t> (B)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cs-CZ" sz="2400" dirty="0" err="1">
                <a:solidFill>
                  <a:srgbClr val="000000"/>
                </a:solidFill>
              </a:rPr>
              <a:t>Cybersecurity</a:t>
            </a:r>
            <a:r>
              <a:rPr lang="cs-CZ" sz="2400" dirty="0">
                <a:solidFill>
                  <a:srgbClr val="000000"/>
                </a:solidFill>
              </a:rPr>
              <a:t> (B)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rgbClr val="000000"/>
                </a:solidFill>
              </a:rPr>
              <a:t>Data Science (M)</a:t>
            </a:r>
          </a:p>
          <a:p>
            <a:pPr marL="457200" lvl="1" indent="0">
              <a:buNone/>
            </a:pPr>
            <a:endParaRPr lang="en-US" sz="2800" b="1" dirty="0">
              <a:solidFill>
                <a:srgbClr val="000000"/>
              </a:solidFill>
            </a:endParaRPr>
          </a:p>
          <a:p>
            <a:pPr marL="914400" lvl="1">
              <a:buFont typeface="Wingdings" panose="05000000000000000000" pitchFamily="2" charset="2"/>
              <a:buChar char="§"/>
            </a:pPr>
            <a:endParaRPr lang="en-US" sz="2800" dirty="0">
              <a:solidFill>
                <a:srgbClr val="404040"/>
              </a:solidFill>
            </a:endParaRPr>
          </a:p>
          <a:p>
            <a:pPr marL="914400" lvl="1">
              <a:buFont typeface="Courier New" panose="02000503080000020004" pitchFamily="50" charset="0"/>
              <a:buChar char="o"/>
            </a:pPr>
            <a:endParaRPr lang="en-US" sz="2800" dirty="0">
              <a:solidFill>
                <a:srgbClr val="40404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E4B31A-D1F5-E4B1-9F3A-181BEBF09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</a:t>
            </a:r>
            <a:r>
              <a:rPr lang="en-GB" dirty="0" err="1"/>
              <a:t>tudy</a:t>
            </a:r>
            <a:r>
              <a:rPr lang="en-GB" dirty="0"/>
              <a:t> </a:t>
            </a:r>
            <a:r>
              <a:rPr lang="cs-CZ" dirty="0"/>
              <a:t>P</a:t>
            </a:r>
            <a:r>
              <a:rPr lang="en-GB" dirty="0" err="1"/>
              <a:t>rograms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45FF0EAA-1913-F429-14D1-705B4FDBC66E}"/>
              </a:ext>
            </a:extLst>
          </p:cNvPr>
          <p:cNvSpPr/>
          <p:nvPr/>
        </p:nvSpPr>
        <p:spPr bwMode="auto">
          <a:xfrm>
            <a:off x="0" y="523727"/>
            <a:ext cx="3055442" cy="655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892969" tIns="223266" rIns="642938" bIns="223266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cs-CZ" sz="3750" b="1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55DB3727-8B42-1648-6849-69E398732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5226" y="403659"/>
            <a:ext cx="922495" cy="83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815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981F6-3FA8-C843-C002-FFF81DB79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oblečení, osoba, výjev, Lidská tvář&#10;&#10;Obsah vygenerovaný umělou inteligencí může být nesprávný.">
            <a:extLst>
              <a:ext uri="{FF2B5EF4-FFF2-40B4-BE49-F238E27FC236}">
                <a16:creationId xmlns:a16="http://schemas.microsoft.com/office/drawing/2014/main" id="{CE610EC4-8785-3132-BC25-C95D7F9DBB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" y="-1"/>
            <a:ext cx="12192000" cy="6889221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A0FD7536-FE0F-3EC3-ECFE-6AB49A1F0918}"/>
              </a:ext>
            </a:extLst>
          </p:cNvPr>
          <p:cNvSpPr/>
          <p:nvPr/>
        </p:nvSpPr>
        <p:spPr bwMode="auto">
          <a:xfrm>
            <a:off x="8769" y="15609"/>
            <a:ext cx="12192000" cy="6858000"/>
          </a:xfrm>
          <a:prstGeom prst="rect">
            <a:avLst/>
          </a:prstGeom>
          <a:gradFill flip="none" rotWithShape="1">
            <a:gsLst>
              <a:gs pos="56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892969" tIns="223266" rIns="642938" bIns="223266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cs-CZ" sz="3750" b="1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2A5E224-89CE-7954-1253-FC4F432A22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6149" y="3947399"/>
            <a:ext cx="8672193" cy="2117375"/>
          </a:xfrm>
        </p:spPr>
        <p:txBody>
          <a:bodyPr/>
          <a:lstStyle/>
          <a:p>
            <a:pPr algn="l"/>
            <a:br>
              <a:rPr lang="cs-CZ" sz="7200" dirty="0">
                <a:solidFill>
                  <a:schemeClr val="bg1"/>
                </a:solidFill>
              </a:rPr>
            </a:br>
            <a:r>
              <a:rPr lang="cs-CZ" sz="7200" dirty="0">
                <a:solidFill>
                  <a:schemeClr val="bg1"/>
                </a:solidFill>
              </a:rPr>
              <a:t>International </a:t>
            </a:r>
            <a:r>
              <a:rPr lang="cs-CZ" sz="7200" dirty="0" err="1">
                <a:solidFill>
                  <a:schemeClr val="bg1"/>
                </a:solidFill>
              </a:rPr>
              <a:t>Cooperation</a:t>
            </a:r>
            <a:endParaRPr lang="cs-CZ" sz="7200" dirty="0">
              <a:solidFill>
                <a:schemeClr val="bg1"/>
              </a:solidFill>
            </a:endParaRPr>
          </a:p>
        </p:txBody>
      </p:sp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5D020893-4938-9713-79A8-7D781CBAD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293244" y="3615801"/>
            <a:ext cx="5377436" cy="5393246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868D2240-7805-C5E9-C0B9-5AA20457FA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1426" y="243438"/>
            <a:ext cx="2551348" cy="119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907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BB7035D-09F6-81CC-EC34-7FDCC1D62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3199" y="1695110"/>
            <a:ext cx="9975863" cy="4905715"/>
          </a:xfrm>
        </p:spPr>
        <p:txBody>
          <a:bodyPr vert="horz" lIns="0" tIns="0" rIns="0" bIns="0" rtlCol="0" anchor="t"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sz="2400" b="1" dirty="0"/>
              <a:t>A </a:t>
            </a:r>
            <a:r>
              <a:rPr lang="cs-CZ" sz="2400" b="1" dirty="0" err="1"/>
              <a:t>significant</a:t>
            </a:r>
            <a:r>
              <a:rPr lang="cs-CZ" sz="2400" b="1" dirty="0"/>
              <a:t> </a:t>
            </a:r>
            <a:r>
              <a:rPr lang="cs-CZ" sz="2400" b="1" dirty="0" err="1"/>
              <a:t>increase</a:t>
            </a:r>
            <a:r>
              <a:rPr lang="cs-CZ" sz="2400" b="1" dirty="0"/>
              <a:t> </a:t>
            </a:r>
            <a:r>
              <a:rPr lang="cs-CZ" sz="2400" b="1" dirty="0" err="1"/>
              <a:t>of</a:t>
            </a:r>
            <a:r>
              <a:rPr lang="cs-CZ" sz="2400" b="1" dirty="0"/>
              <a:t> </a:t>
            </a:r>
            <a:r>
              <a:rPr lang="cs-CZ" sz="2400" b="1" dirty="0" err="1"/>
              <a:t>the</a:t>
            </a:r>
            <a:r>
              <a:rPr lang="cs-CZ" sz="2400" b="1" dirty="0"/>
              <a:t> </a:t>
            </a:r>
            <a:r>
              <a:rPr lang="cs-CZ" sz="2400" b="1" dirty="0" err="1"/>
              <a:t>international</a:t>
            </a:r>
            <a:r>
              <a:rPr lang="cs-CZ" sz="2400" b="1" dirty="0"/>
              <a:t> </a:t>
            </a:r>
            <a:r>
              <a:rPr lang="cs-CZ" sz="2400" b="1" dirty="0" err="1"/>
              <a:t>pedagogical</a:t>
            </a:r>
            <a:r>
              <a:rPr lang="cs-CZ" sz="2400" b="1" dirty="0"/>
              <a:t> and </a:t>
            </a:r>
            <a:r>
              <a:rPr lang="cs-CZ" sz="2400" b="1" dirty="0" err="1"/>
              <a:t>research</a:t>
            </a:r>
            <a:r>
              <a:rPr lang="cs-CZ" sz="2400" b="1" dirty="0"/>
              <a:t> </a:t>
            </a:r>
            <a:r>
              <a:rPr lang="cs-CZ" sz="2400" b="1" dirty="0" err="1"/>
              <a:t>cooperation</a:t>
            </a:r>
            <a:r>
              <a:rPr lang="cs-CZ" sz="2400" b="1" dirty="0"/>
              <a:t> </a:t>
            </a:r>
            <a:r>
              <a:rPr lang="cs-CZ" sz="2400" b="1" dirty="0" err="1"/>
              <a:t>through</a:t>
            </a:r>
            <a:r>
              <a:rPr lang="cs-CZ" sz="2400" b="1" dirty="0"/>
              <a:t>: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cs-CZ" sz="2000" b="1" dirty="0" err="1"/>
              <a:t>memberships</a:t>
            </a:r>
            <a:r>
              <a:rPr lang="cs-CZ" sz="2000" b="1" dirty="0"/>
              <a:t> </a:t>
            </a:r>
            <a:r>
              <a:rPr lang="cs-CZ" sz="2000" dirty="0"/>
              <a:t>in MC of COST </a:t>
            </a:r>
            <a:r>
              <a:rPr lang="cs-CZ" sz="2000" b="1" dirty="0"/>
              <a:t>projects (9)</a:t>
            </a:r>
            <a:r>
              <a:rPr lang="cs-CZ" sz="2000" dirty="0"/>
              <a:t>, KA2 projects, </a:t>
            </a:r>
            <a:r>
              <a:rPr lang="cs-CZ" sz="2000" dirty="0" err="1"/>
              <a:t>bilateral</a:t>
            </a:r>
            <a:r>
              <a:rPr lang="cs-CZ" sz="2000" dirty="0"/>
              <a:t> projects </a:t>
            </a:r>
            <a:r>
              <a:rPr lang="cs-CZ" sz="2000" dirty="0" err="1"/>
              <a:t>or</a:t>
            </a:r>
            <a:r>
              <a:rPr lang="cs-CZ" sz="2000" dirty="0"/>
              <a:t> </a:t>
            </a:r>
            <a:r>
              <a:rPr lang="cs-CZ" sz="2000" dirty="0" err="1"/>
              <a:t>Visegrad</a:t>
            </a:r>
            <a:r>
              <a:rPr lang="cs-CZ" sz="2000" dirty="0"/>
              <a:t> </a:t>
            </a:r>
            <a:r>
              <a:rPr lang="cs-CZ" sz="2000" dirty="0" err="1"/>
              <a:t>Funds</a:t>
            </a:r>
            <a:endParaRPr lang="cs-CZ" sz="2000" dirty="0"/>
          </a:p>
          <a:p>
            <a:pPr>
              <a:lnSpc>
                <a:spcPct val="150000"/>
              </a:lnSpc>
            </a:pPr>
            <a:r>
              <a:rPr lang="cs-CZ" sz="2000" dirty="0" err="1"/>
              <a:t>memberships</a:t>
            </a:r>
            <a:r>
              <a:rPr lang="cs-CZ" sz="2000" dirty="0"/>
              <a:t> in </a:t>
            </a:r>
            <a:r>
              <a:rPr lang="cs-CZ" sz="2000" dirty="0" err="1"/>
              <a:t>the</a:t>
            </a:r>
            <a:r>
              <a:rPr lang="cs-CZ" sz="2000" dirty="0"/>
              <a:t> program and </a:t>
            </a:r>
            <a:r>
              <a:rPr lang="cs-CZ" sz="2000" dirty="0" err="1"/>
              <a:t>organizing</a:t>
            </a:r>
            <a:r>
              <a:rPr lang="cs-CZ" sz="2000" dirty="0"/>
              <a:t> </a:t>
            </a:r>
            <a:r>
              <a:rPr lang="cs-CZ" sz="2000" dirty="0" err="1"/>
              <a:t>committees</a:t>
            </a:r>
            <a:r>
              <a:rPr lang="cs-CZ" sz="2000" dirty="0"/>
              <a:t> of </a:t>
            </a:r>
            <a:r>
              <a:rPr lang="cs-CZ" sz="2000" b="1" dirty="0" err="1"/>
              <a:t>international</a:t>
            </a:r>
            <a:r>
              <a:rPr lang="cs-CZ" sz="2000" b="1" dirty="0"/>
              <a:t> </a:t>
            </a:r>
            <a:r>
              <a:rPr lang="cs-CZ" sz="2000" b="1" dirty="0" err="1"/>
              <a:t>conferences</a:t>
            </a:r>
            <a:r>
              <a:rPr lang="cs-CZ" sz="2000" b="1" dirty="0"/>
              <a:t> </a:t>
            </a:r>
          </a:p>
          <a:p>
            <a:pPr>
              <a:lnSpc>
                <a:spcPct val="150000"/>
              </a:lnSpc>
            </a:pPr>
            <a:r>
              <a:rPr lang="cs-CZ" sz="2000" b="1" dirty="0" err="1"/>
              <a:t>invited</a:t>
            </a:r>
            <a:r>
              <a:rPr lang="cs-CZ" sz="2000" b="1" dirty="0"/>
              <a:t> </a:t>
            </a:r>
            <a:r>
              <a:rPr lang="cs-CZ" sz="2000" b="1" dirty="0" err="1"/>
              <a:t>lectures</a:t>
            </a:r>
            <a:r>
              <a:rPr lang="cs-CZ" sz="2000" dirty="0"/>
              <a:t> </a:t>
            </a:r>
            <a:r>
              <a:rPr lang="cs-CZ" sz="2000" dirty="0" err="1"/>
              <a:t>at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international</a:t>
            </a:r>
            <a:r>
              <a:rPr lang="cs-CZ" sz="2000" dirty="0"/>
              <a:t> </a:t>
            </a:r>
            <a:r>
              <a:rPr lang="cs-CZ" sz="2000" dirty="0" err="1"/>
              <a:t>conferences</a:t>
            </a:r>
            <a:endParaRPr lang="cs-CZ" sz="2000" dirty="0"/>
          </a:p>
          <a:p>
            <a:pPr>
              <a:lnSpc>
                <a:spcPct val="150000"/>
              </a:lnSpc>
            </a:pPr>
            <a:r>
              <a:rPr lang="cs-CZ" sz="2000" b="1" dirty="0"/>
              <a:t>ERASMUS mobility</a:t>
            </a:r>
            <a:r>
              <a:rPr lang="cs-CZ" sz="2000" dirty="0"/>
              <a:t> </a:t>
            </a:r>
            <a:r>
              <a:rPr lang="cs-CZ" sz="2000" dirty="0" err="1"/>
              <a:t>academic</a:t>
            </a:r>
            <a:r>
              <a:rPr lang="cs-CZ" sz="2000" dirty="0"/>
              <a:t> and student </a:t>
            </a:r>
            <a:r>
              <a:rPr lang="cs-CZ" sz="2000" dirty="0" err="1"/>
              <a:t>exchanges</a:t>
            </a:r>
            <a:endParaRPr lang="cs-CZ" sz="2000" dirty="0"/>
          </a:p>
          <a:p>
            <a:pPr>
              <a:lnSpc>
                <a:spcPct val="150000"/>
              </a:lnSpc>
            </a:pPr>
            <a:r>
              <a:rPr lang="cs-CZ" sz="2000" b="1" dirty="0" err="1"/>
              <a:t>summer</a:t>
            </a:r>
            <a:r>
              <a:rPr lang="cs-CZ" sz="2000" b="1" dirty="0"/>
              <a:t> </a:t>
            </a:r>
            <a:r>
              <a:rPr lang="cs-CZ" sz="2000" b="1" dirty="0" err="1"/>
              <a:t>schools</a:t>
            </a:r>
            <a:r>
              <a:rPr lang="cs-CZ" sz="2000" dirty="0"/>
              <a:t> </a:t>
            </a:r>
            <a:r>
              <a:rPr lang="cs-CZ" sz="2000" i="1" dirty="0"/>
              <a:t>Czech It Out </a:t>
            </a:r>
            <a:r>
              <a:rPr lang="cs-CZ" sz="2000" dirty="0"/>
              <a:t>and </a:t>
            </a:r>
            <a:r>
              <a:rPr lang="cs-CZ" sz="2000" i="1" dirty="0" err="1"/>
              <a:t>BIPs</a:t>
            </a:r>
            <a:r>
              <a:rPr lang="cs-CZ" sz="2000" i="1" dirty="0"/>
              <a:t> </a:t>
            </a:r>
            <a:endParaRPr lang="cs-CZ" sz="2000" dirty="0"/>
          </a:p>
          <a:p>
            <a:pPr>
              <a:lnSpc>
                <a:spcPct val="150000"/>
              </a:lnSpc>
            </a:pPr>
            <a:r>
              <a:rPr lang="cs-CZ" sz="2000" dirty="0"/>
              <a:t>COST</a:t>
            </a:r>
            <a:r>
              <a:rPr lang="cs-CZ" sz="2000" i="1" dirty="0"/>
              <a:t> LITHME </a:t>
            </a:r>
            <a:r>
              <a:rPr lang="cs-CZ" sz="2000" dirty="0"/>
              <a:t>4th </a:t>
            </a:r>
            <a:r>
              <a:rPr lang="cs-CZ" sz="2000" b="1" dirty="0" err="1"/>
              <a:t>Training</a:t>
            </a:r>
            <a:r>
              <a:rPr lang="cs-CZ" sz="2000" b="1" dirty="0"/>
              <a:t> </a:t>
            </a:r>
            <a:r>
              <a:rPr lang="cs-CZ" sz="2000" b="1" dirty="0" err="1"/>
              <a:t>School</a:t>
            </a:r>
            <a:endParaRPr lang="cs-CZ" sz="2000" b="1" dirty="0"/>
          </a:p>
          <a:p>
            <a:pPr>
              <a:lnSpc>
                <a:spcPct val="150000"/>
              </a:lnSpc>
            </a:pPr>
            <a:r>
              <a:rPr lang="cs-CZ" sz="2000" b="1" dirty="0" err="1"/>
              <a:t>international</a:t>
            </a:r>
            <a:r>
              <a:rPr lang="cs-CZ" sz="2000" b="1" dirty="0"/>
              <a:t> </a:t>
            </a:r>
            <a:r>
              <a:rPr lang="cs-CZ" sz="2000" b="1" dirty="0" err="1"/>
              <a:t>conferences</a:t>
            </a:r>
            <a:endParaRPr lang="cs-CZ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A74F820-3FEC-49B8-FA3C-36B8B494A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ea typeface="+mj-lt"/>
                <a:cs typeface="+mj-lt"/>
              </a:rPr>
              <a:t>Achievements</a:t>
            </a:r>
            <a:r>
              <a:rPr lang="cs-CZ" dirty="0">
                <a:ea typeface="+mj-lt"/>
                <a:cs typeface="+mj-lt"/>
              </a:rPr>
              <a:t> in International</a:t>
            </a:r>
            <a:r>
              <a:rPr lang="cs-CZ" dirty="0"/>
              <a:t> </a:t>
            </a:r>
            <a:r>
              <a:rPr lang="cs-CZ" dirty="0" err="1"/>
              <a:t>Cooperation</a:t>
            </a:r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5C920596-5C4A-4018-2829-2A1741757DD9}"/>
              </a:ext>
            </a:extLst>
          </p:cNvPr>
          <p:cNvSpPr/>
          <p:nvPr/>
        </p:nvSpPr>
        <p:spPr bwMode="auto">
          <a:xfrm>
            <a:off x="0" y="523727"/>
            <a:ext cx="3055442" cy="655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892969" tIns="223266" rIns="642938" bIns="223266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cs-CZ" sz="3750" b="1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854E0F38-7EF3-93E2-A2C3-F4F60E125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2208" y="478819"/>
            <a:ext cx="680089" cy="68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463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961DC-F316-8E8E-D65F-6EDDF883E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885B5268-FA03-03E3-2C0F-D27913277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2297" y="1647825"/>
            <a:ext cx="10444938" cy="5023990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cs-CZ" sz="1800" b="1" dirty="0"/>
              <a:t>Horizon </a:t>
            </a:r>
            <a:r>
              <a:rPr lang="cs-CZ" sz="1800" b="1" dirty="0" err="1"/>
              <a:t>Europe</a:t>
            </a:r>
            <a:endParaRPr lang="cs-CZ" sz="1800" b="1" dirty="0"/>
          </a:p>
          <a:p>
            <a:pPr lvl="1">
              <a:lnSpc>
                <a:spcPct val="110000"/>
              </a:lnSpc>
            </a:pPr>
            <a:r>
              <a:rPr lang="cs-CZ" sz="1600" dirty="0"/>
              <a:t>2025 – 29 Dorian </a:t>
            </a:r>
            <a:r>
              <a:rPr lang="cs-CZ" sz="1600" dirty="0" err="1"/>
              <a:t>Gray</a:t>
            </a:r>
            <a:r>
              <a:rPr lang="cs-CZ" sz="1600" dirty="0"/>
              <a:t> „</a:t>
            </a:r>
            <a:r>
              <a:rPr lang="en-US" sz="1600" dirty="0"/>
              <a:t>Digital twinning Of </a:t>
            </a:r>
            <a:r>
              <a:rPr lang="en-US" sz="1600" dirty="0" err="1"/>
              <a:t>caRdiovascular</a:t>
            </a:r>
            <a:r>
              <a:rPr lang="en-US" sz="1600" dirty="0"/>
              <a:t> and </a:t>
            </a:r>
            <a:r>
              <a:rPr lang="en-US" sz="1600" dirty="0" err="1"/>
              <a:t>cognitIve</a:t>
            </a:r>
            <a:r>
              <a:rPr lang="en-US" sz="1600" dirty="0"/>
              <a:t> </a:t>
            </a:r>
            <a:r>
              <a:rPr lang="en-US" sz="1600" dirty="0" err="1"/>
              <a:t>heAlth</a:t>
            </a:r>
            <a:r>
              <a:rPr lang="en-US" sz="1600" dirty="0"/>
              <a:t>: </a:t>
            </a:r>
            <a:r>
              <a:rPr lang="en-US" sz="1600" dirty="0" err="1"/>
              <a:t>aN</a:t>
            </a:r>
            <a:r>
              <a:rPr lang="en-US" sz="1600" dirty="0"/>
              <a:t> </a:t>
            </a:r>
            <a:r>
              <a:rPr lang="en-US" sz="1600" dirty="0" err="1"/>
              <a:t>inteGrated</a:t>
            </a:r>
            <a:r>
              <a:rPr lang="en-US" sz="1600" dirty="0"/>
              <a:t> </a:t>
            </a:r>
            <a:r>
              <a:rPr lang="en-US" sz="1600" dirty="0" err="1"/>
              <a:t>pRevention</a:t>
            </a:r>
            <a:r>
              <a:rPr lang="en-US" sz="1600" dirty="0"/>
              <a:t> </a:t>
            </a:r>
            <a:r>
              <a:rPr lang="en-US" sz="1600" dirty="0" err="1"/>
              <a:t>strAtegy</a:t>
            </a:r>
            <a:r>
              <a:rPr lang="en-US" sz="1600" dirty="0"/>
              <a:t> for healthier </a:t>
            </a:r>
            <a:r>
              <a:rPr lang="en-US" sz="1600" dirty="0" err="1"/>
              <a:t>aGeing</a:t>
            </a:r>
            <a:r>
              <a:rPr lang="cs-CZ" sz="1400" dirty="0"/>
              <a:t>“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sz="1800" b="1" dirty="0"/>
              <a:t>ERASMUS+ </a:t>
            </a:r>
            <a:r>
              <a:rPr lang="cs-CZ" sz="1800" b="1" dirty="0" err="1"/>
              <a:t>Cooperation</a:t>
            </a:r>
            <a:r>
              <a:rPr lang="cs-CZ" sz="1800" b="1" dirty="0"/>
              <a:t> </a:t>
            </a:r>
            <a:r>
              <a:rPr lang="cs-CZ" sz="1800" b="1" dirty="0" err="1"/>
              <a:t>Partnerships</a:t>
            </a:r>
            <a:r>
              <a:rPr lang="cs-CZ" sz="1800" b="1" dirty="0"/>
              <a:t> Projects </a:t>
            </a:r>
            <a:endParaRPr lang="en-US" sz="1800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</a:pPr>
            <a:r>
              <a:rPr lang="cs-CZ" sz="1600" dirty="0"/>
              <a:t>2024 – 27 </a:t>
            </a:r>
            <a:r>
              <a:rPr lang="cs-CZ" sz="1600" b="1" dirty="0"/>
              <a:t>AI4UNI</a:t>
            </a:r>
            <a:endParaRPr lang="en-US" sz="1600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</a:pPr>
            <a:r>
              <a:rPr lang="cs-CZ" sz="1600" dirty="0"/>
              <a:t>2023 – 26 </a:t>
            </a:r>
            <a:r>
              <a:rPr lang="en-US" sz="1600" b="1" dirty="0"/>
              <a:t>MISS4Health - Micro-credentials in Soft Skills for Healthcare Professionals and Students</a:t>
            </a:r>
            <a:endParaRPr lang="cs-CZ" sz="1600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sz="1600" dirty="0"/>
              <a:t>202</a:t>
            </a:r>
            <a:r>
              <a:rPr lang="cs-CZ" sz="1600" dirty="0"/>
              <a:t>3</a:t>
            </a:r>
            <a:r>
              <a:rPr lang="en-US" sz="1600" dirty="0"/>
              <a:t> – 25 </a:t>
            </a:r>
            <a:r>
              <a:rPr lang="en-US" sz="1600" b="1" dirty="0"/>
              <a:t>Accelerating Digital Transformation for Higher Education Institutions in Southeast Asia</a:t>
            </a:r>
            <a:r>
              <a:rPr lang="en-US" sz="1600" dirty="0"/>
              <a:t> (DX.SEA101083265)</a:t>
            </a:r>
            <a:endParaRPr lang="cs-CZ" sz="1600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sz="1600" dirty="0"/>
              <a:t>2021 – 23 </a:t>
            </a:r>
            <a:r>
              <a:rPr lang="en-US" sz="1600" b="1" dirty="0" err="1"/>
              <a:t>EducAGE</a:t>
            </a:r>
            <a:r>
              <a:rPr lang="en-US" sz="1600" b="1" dirty="0"/>
              <a:t> - Improving </a:t>
            </a:r>
            <a:r>
              <a:rPr lang="cs-CZ" sz="1600" b="1" dirty="0"/>
              <a:t>C</a:t>
            </a:r>
            <a:r>
              <a:rPr lang="en-US" sz="1600" b="1" dirty="0" err="1"/>
              <a:t>ompetences</a:t>
            </a:r>
            <a:r>
              <a:rPr lang="en-US" sz="1600" b="1" dirty="0"/>
              <a:t> of Older People Caregivers towards Healthy Ageing through Digital Transformation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sz="1800" b="1" dirty="0" err="1"/>
              <a:t>Bilateral</a:t>
            </a:r>
            <a:r>
              <a:rPr lang="cs-CZ" sz="1800" b="1" dirty="0"/>
              <a:t> </a:t>
            </a:r>
            <a:r>
              <a:rPr lang="cs-CZ" sz="1800" b="1" dirty="0" err="1"/>
              <a:t>Projects</a:t>
            </a:r>
            <a:r>
              <a:rPr lang="cs-CZ" sz="1800" b="1" dirty="0"/>
              <a:t>  - </a:t>
            </a:r>
            <a:r>
              <a:rPr lang="cs-CZ" sz="1800" b="1" dirty="0" err="1"/>
              <a:t>Norwegian</a:t>
            </a:r>
            <a:r>
              <a:rPr lang="cs-CZ" sz="1800" b="1" dirty="0"/>
              <a:t> </a:t>
            </a:r>
            <a:r>
              <a:rPr lang="cs-CZ" sz="1800" b="1" dirty="0" err="1"/>
              <a:t>Funds</a:t>
            </a:r>
            <a:endParaRPr lang="en-US" sz="1800" dirty="0" err="1">
              <a:solidFill>
                <a:srgbClr val="404040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sz="1600" dirty="0"/>
              <a:t>2023 – 24  </a:t>
            </a:r>
            <a:r>
              <a:rPr lang="en-US" sz="1600" b="1" dirty="0"/>
              <a:t>Artificial Intelligence in Formal Foreign Language Education</a:t>
            </a:r>
            <a:endParaRPr lang="cs-CZ" sz="1600" b="1" dirty="0">
              <a:solidFill>
                <a:srgbClr val="404040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sz="1600" dirty="0"/>
              <a:t>2022 – 23  </a:t>
            </a:r>
            <a:r>
              <a:rPr lang="en-US" sz="1600" b="1" dirty="0"/>
              <a:t>Usefulness of </a:t>
            </a:r>
            <a:r>
              <a:rPr lang="cs-CZ" sz="1600" b="1" dirty="0"/>
              <a:t>E</a:t>
            </a:r>
            <a:r>
              <a:rPr lang="en-US" sz="1600" b="1" dirty="0"/>
              <a:t>merging </a:t>
            </a:r>
            <a:r>
              <a:rPr lang="cs-CZ" sz="1600" b="1" dirty="0"/>
              <a:t>T</a:t>
            </a:r>
            <a:r>
              <a:rPr lang="en-US" sz="1600" b="1" dirty="0" err="1"/>
              <a:t>echnologies</a:t>
            </a:r>
            <a:r>
              <a:rPr lang="en-US" sz="1600" b="1" dirty="0"/>
              <a:t> in </a:t>
            </a:r>
            <a:r>
              <a:rPr lang="cs-CZ" sz="1600" b="1" dirty="0"/>
              <a:t>F</a:t>
            </a:r>
            <a:r>
              <a:rPr lang="en-US" sz="1600" b="1" dirty="0" err="1"/>
              <a:t>ormal</a:t>
            </a:r>
            <a:r>
              <a:rPr lang="en-US" sz="1600" b="1" dirty="0"/>
              <a:t> </a:t>
            </a:r>
            <a:r>
              <a:rPr lang="cs-CZ" sz="1600" b="1" dirty="0"/>
              <a:t>F</a:t>
            </a:r>
            <a:r>
              <a:rPr lang="en-US" sz="1600" b="1" dirty="0" err="1"/>
              <a:t>oreign</a:t>
            </a:r>
            <a:r>
              <a:rPr lang="en-US" sz="1600" b="1" dirty="0"/>
              <a:t> </a:t>
            </a:r>
            <a:r>
              <a:rPr lang="cs-CZ" sz="1600" b="1" dirty="0"/>
              <a:t>L</a:t>
            </a:r>
            <a:r>
              <a:rPr lang="en-US" sz="1600" b="1" dirty="0" err="1"/>
              <a:t>anguage</a:t>
            </a:r>
            <a:r>
              <a:rPr lang="en-US" sz="1600" b="1" dirty="0"/>
              <a:t> </a:t>
            </a:r>
            <a:r>
              <a:rPr lang="cs-CZ" sz="1600" b="1" dirty="0"/>
              <a:t>E</a:t>
            </a:r>
            <a:r>
              <a:rPr lang="en-US" sz="1600" b="1" dirty="0" err="1"/>
              <a:t>ducation</a:t>
            </a:r>
            <a:endParaRPr lang="cs-CZ" sz="1600" dirty="0" err="1">
              <a:solidFill>
                <a:srgbClr val="404040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cs-CZ" sz="1800" b="1" dirty="0" err="1"/>
              <a:t>Visegrad</a:t>
            </a:r>
            <a:r>
              <a:rPr lang="cs-CZ" sz="1800" b="1" dirty="0"/>
              <a:t> </a:t>
            </a:r>
            <a:r>
              <a:rPr lang="cs-CZ" sz="1800" b="1" dirty="0" err="1"/>
              <a:t>Funds</a:t>
            </a:r>
            <a:r>
              <a:rPr lang="cs-CZ" sz="1800" b="1" dirty="0"/>
              <a:t> </a:t>
            </a:r>
            <a:endParaRPr lang="en-US" sz="1800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</a:pPr>
            <a:r>
              <a:rPr lang="cs-CZ" sz="1600" dirty="0"/>
              <a:t>2023 – 24 </a:t>
            </a:r>
            <a:r>
              <a:rPr lang="en-US" sz="1600" b="1" dirty="0"/>
              <a:t>Central European Urban Resilience Handbook </a:t>
            </a:r>
            <a:r>
              <a:rPr lang="cs-CZ" sz="1600" b="1" dirty="0"/>
              <a:t>f</a:t>
            </a:r>
            <a:r>
              <a:rPr lang="en-US" sz="1600" b="1" dirty="0"/>
              <a:t>or Best Practices</a:t>
            </a:r>
            <a:endParaRPr lang="cs-CZ" sz="1600" dirty="0">
              <a:solidFill>
                <a:srgbClr val="000000"/>
              </a:solidFill>
            </a:endParaRP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8F9C724-1C88-B4CD-F636-0EDF21D62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ea typeface="+mj-lt"/>
                <a:cs typeface="+mj-lt"/>
              </a:rPr>
              <a:t>Other</a:t>
            </a:r>
            <a:r>
              <a:rPr lang="cs-CZ" dirty="0">
                <a:ea typeface="+mj-lt"/>
                <a:cs typeface="+mj-lt"/>
              </a:rPr>
              <a:t> </a:t>
            </a:r>
            <a:r>
              <a:rPr lang="cs-CZ" dirty="0" err="1">
                <a:ea typeface="+mj-lt"/>
                <a:cs typeface="+mj-lt"/>
              </a:rPr>
              <a:t>Internatioal</a:t>
            </a:r>
            <a:r>
              <a:rPr lang="cs-CZ" dirty="0"/>
              <a:t> </a:t>
            </a:r>
            <a:r>
              <a:rPr lang="cs-CZ" dirty="0" err="1"/>
              <a:t>Projects</a:t>
            </a:r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8AA8BDBE-7E75-CDCA-6AF4-237911E5D431}"/>
              </a:ext>
            </a:extLst>
          </p:cNvPr>
          <p:cNvSpPr/>
          <p:nvPr/>
        </p:nvSpPr>
        <p:spPr bwMode="auto">
          <a:xfrm>
            <a:off x="0" y="523727"/>
            <a:ext cx="3055442" cy="655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892969" tIns="223266" rIns="642938" bIns="223266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cs-CZ" sz="3750" b="1" dirty="0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CA2E274C-2DB8-C6BB-C7FB-344B29171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2208" y="478819"/>
            <a:ext cx="680089" cy="68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896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!!Nadpis-bublina">
            <a:extLst>
              <a:ext uri="{FF2B5EF4-FFF2-40B4-BE49-F238E27FC236}">
                <a16:creationId xmlns:a16="http://schemas.microsoft.com/office/drawing/2014/main" id="{58473758-29E9-517A-5BE1-07B30A996F40}"/>
              </a:ext>
            </a:extLst>
          </p:cNvPr>
          <p:cNvSpPr txBox="1">
            <a:spLocks/>
          </p:cNvSpPr>
          <p:nvPr/>
        </p:nvSpPr>
        <p:spPr>
          <a:xfrm rot="10800000" flipH="1">
            <a:off x="817458" y="1474894"/>
            <a:ext cx="68465392" cy="4847325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i="1" dirty="0"/>
              <a:t>     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692E38CD-104E-4153-744A-29E20D06A7F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276475" y="2076449"/>
          <a:ext cx="9186181" cy="371683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743364">
                  <a:extLst>
                    <a:ext uri="{9D8B030D-6E8A-4147-A177-3AD203B41FA5}">
                      <a16:colId xmlns:a16="http://schemas.microsoft.com/office/drawing/2014/main" val="3958794706"/>
                    </a:ext>
                  </a:extLst>
                </a:gridCol>
                <a:gridCol w="1239672">
                  <a:extLst>
                    <a:ext uri="{9D8B030D-6E8A-4147-A177-3AD203B41FA5}">
                      <a16:colId xmlns:a16="http://schemas.microsoft.com/office/drawing/2014/main" val="710757257"/>
                    </a:ext>
                  </a:extLst>
                </a:gridCol>
                <a:gridCol w="1240629">
                  <a:extLst>
                    <a:ext uri="{9D8B030D-6E8A-4147-A177-3AD203B41FA5}">
                      <a16:colId xmlns:a16="http://schemas.microsoft.com/office/drawing/2014/main" val="2029042697"/>
                    </a:ext>
                  </a:extLst>
                </a:gridCol>
                <a:gridCol w="1240629">
                  <a:extLst>
                    <a:ext uri="{9D8B030D-6E8A-4147-A177-3AD203B41FA5}">
                      <a16:colId xmlns:a16="http://schemas.microsoft.com/office/drawing/2014/main" val="1399487781"/>
                    </a:ext>
                  </a:extLst>
                </a:gridCol>
                <a:gridCol w="1240629">
                  <a:extLst>
                    <a:ext uri="{9D8B030D-6E8A-4147-A177-3AD203B41FA5}">
                      <a16:colId xmlns:a16="http://schemas.microsoft.com/office/drawing/2014/main" val="978441704"/>
                    </a:ext>
                  </a:extLst>
                </a:gridCol>
                <a:gridCol w="1240629">
                  <a:extLst>
                    <a:ext uri="{9D8B030D-6E8A-4147-A177-3AD203B41FA5}">
                      <a16:colId xmlns:a16="http://schemas.microsoft.com/office/drawing/2014/main" val="1248543121"/>
                    </a:ext>
                  </a:extLst>
                </a:gridCol>
                <a:gridCol w="1240629">
                  <a:extLst>
                    <a:ext uri="{9D8B030D-6E8A-4147-A177-3AD203B41FA5}">
                      <a16:colId xmlns:a16="http://schemas.microsoft.com/office/drawing/2014/main" val="3210585593"/>
                    </a:ext>
                  </a:extLst>
                </a:gridCol>
              </a:tblGrid>
              <a:tr h="5822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 dirty="0">
                          <a:effectLst/>
                        </a:rPr>
                        <a:t> </a:t>
                      </a:r>
                      <a:endParaRPr lang="cs-CZ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000" kern="100" dirty="0">
                          <a:effectLst/>
                        </a:rPr>
                        <a:t>2019/20</a:t>
                      </a:r>
                      <a:endParaRPr lang="cs-CZ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000" kern="100" dirty="0">
                          <a:effectLst/>
                        </a:rPr>
                        <a:t>2020/21</a:t>
                      </a:r>
                      <a:endParaRPr lang="cs-CZ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000" kern="100" dirty="0">
                          <a:effectLst/>
                        </a:rPr>
                        <a:t>2021/22</a:t>
                      </a:r>
                      <a:endParaRPr lang="cs-CZ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000" kern="100" dirty="0">
                          <a:effectLst/>
                        </a:rPr>
                        <a:t>2022/23</a:t>
                      </a:r>
                      <a:endParaRPr lang="cs-CZ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000" kern="100" dirty="0">
                          <a:effectLst/>
                        </a:rPr>
                        <a:t>2023/24</a:t>
                      </a:r>
                      <a:endParaRPr lang="cs-CZ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2024/25</a:t>
                      </a: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5147399"/>
                  </a:ext>
                </a:extLst>
              </a:tr>
              <a:tr h="15672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 dirty="0" err="1">
                          <a:effectLst/>
                        </a:rPr>
                        <a:t>Number</a:t>
                      </a:r>
                      <a:r>
                        <a:rPr lang="cs-CZ" sz="2400" kern="100" dirty="0">
                          <a:effectLst/>
                        </a:rPr>
                        <a:t> </a:t>
                      </a:r>
                      <a:r>
                        <a:rPr lang="cs-CZ" sz="2400" kern="100" dirty="0" err="1">
                          <a:effectLst/>
                        </a:rPr>
                        <a:t>of</a:t>
                      </a:r>
                      <a:r>
                        <a:rPr lang="cs-CZ" sz="2400" kern="100" dirty="0">
                          <a:effectLst/>
                        </a:rPr>
                        <a:t> incoming </a:t>
                      </a:r>
                      <a:r>
                        <a:rPr lang="cs-CZ" sz="2400" kern="100" dirty="0" err="1">
                          <a:effectLst/>
                        </a:rPr>
                        <a:t>students</a:t>
                      </a:r>
                      <a:endParaRPr lang="cs-CZ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 dirty="0">
                          <a:effectLst/>
                        </a:rPr>
                        <a:t>186</a:t>
                      </a:r>
                      <a:endParaRPr lang="cs-CZ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 dirty="0">
                          <a:solidFill>
                            <a:srgbClr val="7030A0"/>
                          </a:solidFill>
                          <a:effectLst/>
                        </a:rPr>
                        <a:t>141</a:t>
                      </a:r>
                      <a:endParaRPr lang="cs-CZ" sz="2400" kern="100" dirty="0">
                        <a:solidFill>
                          <a:srgbClr val="7030A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>
                          <a:effectLst/>
                        </a:rPr>
                        <a:t>189</a:t>
                      </a:r>
                      <a:endParaRPr lang="cs-CZ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>
                          <a:effectLst/>
                        </a:rPr>
                        <a:t>235</a:t>
                      </a:r>
                      <a:endParaRPr lang="cs-CZ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 dirty="0">
                          <a:effectLst/>
                        </a:rPr>
                        <a:t>219</a:t>
                      </a:r>
                      <a:endParaRPr lang="cs-CZ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272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69844927"/>
                  </a:ext>
                </a:extLst>
              </a:tr>
              <a:tr h="15672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 dirty="0" err="1">
                          <a:effectLst/>
                        </a:rPr>
                        <a:t>Number</a:t>
                      </a:r>
                      <a:r>
                        <a:rPr lang="cs-CZ" sz="2400" kern="100" dirty="0">
                          <a:effectLst/>
                        </a:rPr>
                        <a:t> </a:t>
                      </a:r>
                      <a:r>
                        <a:rPr lang="cs-CZ" sz="2400" kern="100" dirty="0" err="1">
                          <a:effectLst/>
                        </a:rPr>
                        <a:t>of</a:t>
                      </a:r>
                      <a:r>
                        <a:rPr lang="cs-CZ" sz="2400" kern="100" dirty="0">
                          <a:effectLst/>
                        </a:rPr>
                        <a:t> </a:t>
                      </a:r>
                      <a:r>
                        <a:rPr lang="cs-CZ" sz="2400" kern="100" dirty="0" err="1">
                          <a:effectLst/>
                        </a:rPr>
                        <a:t>outgoing</a:t>
                      </a:r>
                      <a:r>
                        <a:rPr lang="cs-CZ" sz="2400" kern="100" dirty="0">
                          <a:effectLst/>
                        </a:rPr>
                        <a:t> </a:t>
                      </a:r>
                      <a:r>
                        <a:rPr lang="cs-CZ" sz="2400" kern="100" dirty="0" err="1">
                          <a:effectLst/>
                        </a:rPr>
                        <a:t>students</a:t>
                      </a:r>
                      <a:endParaRPr lang="cs-CZ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 dirty="0">
                          <a:effectLst/>
                        </a:rPr>
                        <a:t>81</a:t>
                      </a:r>
                      <a:endParaRPr lang="cs-CZ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 dirty="0">
                          <a:solidFill>
                            <a:srgbClr val="7030A0"/>
                          </a:solidFill>
                          <a:effectLst/>
                        </a:rPr>
                        <a:t>29</a:t>
                      </a:r>
                      <a:endParaRPr lang="cs-CZ" sz="2400" kern="100" dirty="0">
                        <a:solidFill>
                          <a:srgbClr val="7030A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 dirty="0">
                          <a:effectLst/>
                        </a:rPr>
                        <a:t>80</a:t>
                      </a:r>
                      <a:endParaRPr lang="cs-CZ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 dirty="0">
                          <a:effectLst/>
                        </a:rPr>
                        <a:t>66</a:t>
                      </a:r>
                      <a:endParaRPr lang="cs-CZ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 dirty="0">
                          <a:effectLst/>
                        </a:rPr>
                        <a:t>67</a:t>
                      </a:r>
                      <a:endParaRPr lang="cs-CZ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71108911"/>
                  </a:ext>
                </a:extLst>
              </a:tr>
            </a:tbl>
          </a:graphicData>
        </a:graphic>
      </p:graphicFrame>
      <p:sp>
        <p:nvSpPr>
          <p:cNvPr id="3" name="Nadpis 2">
            <a:extLst>
              <a:ext uri="{FF2B5EF4-FFF2-40B4-BE49-F238E27FC236}">
                <a16:creationId xmlns:a16="http://schemas.microsoft.com/office/drawing/2014/main" id="{79711BBC-7512-4E1F-938F-568A21DD4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Internationalisation</a:t>
            </a:r>
            <a:endParaRPr lang="cs-CZ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8977C2D3-3B9E-0134-06D1-7DB5953D5DA0}"/>
              </a:ext>
            </a:extLst>
          </p:cNvPr>
          <p:cNvSpPr/>
          <p:nvPr/>
        </p:nvSpPr>
        <p:spPr bwMode="auto">
          <a:xfrm>
            <a:off x="0" y="523727"/>
            <a:ext cx="3055442" cy="655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892969" tIns="223266" rIns="642938" bIns="223266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cs-CZ" sz="3750" b="1" dirty="0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950945C0-F710-AF94-6E09-D7C3FBD22B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2208" y="478819"/>
            <a:ext cx="680089" cy="68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456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F1E52-DC2D-AFB4-80B3-AE7FD479A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BA08C4E-8E57-0A4F-C94F-BEDC4DA0A1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7" t="-1" b="35461"/>
          <a:stretch/>
        </p:blipFill>
        <p:spPr>
          <a:xfrm>
            <a:off x="0" y="-23075"/>
            <a:ext cx="12192000" cy="6881075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45773333-9124-2D65-D721-DD58D2C56FA9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6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892969" tIns="223266" rIns="642938" bIns="223266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cs-CZ" sz="3750" b="1" dirty="0"/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E204B7B5-1465-9DC3-BEF8-0F4C6E6E0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2208" y="478819"/>
            <a:ext cx="680089" cy="682088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9FC40563-80DF-85AA-378C-AA6CA296FD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8859622"/>
              </p:ext>
            </p:extLst>
          </p:nvPr>
        </p:nvGraphicFramePr>
        <p:xfrm>
          <a:off x="450848" y="2457450"/>
          <a:ext cx="11264901" cy="4199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Nadpis 2">
            <a:extLst>
              <a:ext uri="{FF2B5EF4-FFF2-40B4-BE49-F238E27FC236}">
                <a16:creationId xmlns:a16="http://schemas.microsoft.com/office/drawing/2014/main" id="{A3F91DFC-915D-5156-CFEA-C941E0602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7563" y="535781"/>
            <a:ext cx="8834437" cy="625126"/>
          </a:xfrm>
        </p:spPr>
        <p:txBody>
          <a:bodyPr/>
          <a:lstStyle/>
          <a:p>
            <a:r>
              <a:rPr lang="en-US" dirty="0">
                <a:ea typeface="+mj-lt"/>
                <a:cs typeface="+mj-lt"/>
              </a:rPr>
              <a:t>              Summer School Czech It Out</a:t>
            </a:r>
          </a:p>
        </p:txBody>
      </p:sp>
    </p:spTree>
    <p:extLst>
      <p:ext uri="{BB962C8B-B14F-4D97-AF65-F5344CB8AC3E}">
        <p14:creationId xmlns:p14="http://schemas.microsoft.com/office/powerpoint/2010/main" val="1336817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 flipH="1">
            <a:off x="5867400" y="562011"/>
            <a:ext cx="480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000" b="1">
                <a:latin typeface="Calibri" panose="020F0502020204030204" pitchFamily="34" charset="0"/>
                <a:cs typeface="Calibri" panose="020F0502020204030204" pitchFamily="34" charset="0"/>
              </a:rPr>
              <a:t>FIM - Mobilities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1B3347B-8F2F-4626-B366-28316221B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BC5B-8E99-4F90-9F1D-F7A50EEE8EE5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585E8433-5D81-4144-A1A2-0DA80DE79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718" y="4970923"/>
            <a:ext cx="2237373" cy="149080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F18CE8B-1318-4777-ABFA-F1637FDAE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4717" y="1546935"/>
            <a:ext cx="2236206" cy="149080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28EAF9E-5403-4E58-B723-B165E05DA8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4717" y="3194474"/>
            <a:ext cx="2236207" cy="149080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23924E4-2401-4927-7DE7-DCBCA8BD62DA}"/>
              </a:ext>
            </a:extLst>
          </p:cNvPr>
          <p:cNvSpPr txBox="1"/>
          <p:nvPr/>
        </p:nvSpPr>
        <p:spPr>
          <a:xfrm>
            <a:off x="1789909" y="1350913"/>
            <a:ext cx="589772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00B0F0"/>
                </a:solidFill>
                <a:latin typeface="+mn-lt"/>
              </a:rPr>
              <a:t>Mobilities:</a:t>
            </a:r>
          </a:p>
          <a:p>
            <a:r>
              <a:rPr lang="en-GB" sz="1400" b="1" dirty="0">
                <a:latin typeface="+mn-lt"/>
              </a:rPr>
              <a:t>Erasmus+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Erasmus+ program for study, teaching, training or internships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Erasmus+ International Credit Mobility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Exchanges based on agreements about cooperation</a:t>
            </a:r>
          </a:p>
          <a:p>
            <a:endParaRPr lang="en-GB" sz="1400" dirty="0">
              <a:latin typeface="+mn-lt"/>
            </a:endParaRPr>
          </a:p>
          <a:p>
            <a:r>
              <a:rPr lang="en-GB" sz="1400" b="1" dirty="0">
                <a:latin typeface="+mn-lt"/>
              </a:rPr>
              <a:t>Course Catalogue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On average 40 subjects available in English per semester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Students can take courses from other faculties (up to 25 % of credits only)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latin typeface="+mn-lt"/>
            </a:endParaRPr>
          </a:p>
          <a:p>
            <a:r>
              <a:rPr lang="en-GB" sz="1400" b="1" dirty="0">
                <a:latin typeface="+mn-lt"/>
              </a:rPr>
              <a:t>ISCED </a:t>
            </a:r>
            <a:r>
              <a:rPr lang="cs-CZ" sz="1400" b="1" dirty="0" err="1">
                <a:latin typeface="+mn-lt"/>
              </a:rPr>
              <a:t>codes</a:t>
            </a:r>
            <a:endParaRPr lang="en-GB" sz="1400" b="1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0</a:t>
            </a:r>
            <a:r>
              <a:rPr lang="cs-CZ" sz="1400" dirty="0">
                <a:latin typeface="+mn-lt"/>
              </a:rPr>
              <a:t>4</a:t>
            </a:r>
            <a:r>
              <a:rPr lang="en-GB" sz="1400" dirty="0">
                <a:latin typeface="+mn-lt"/>
              </a:rPr>
              <a:t>13 Management and Administration</a:t>
            </a:r>
            <a:r>
              <a:rPr lang="cs-CZ" sz="1400" dirty="0">
                <a:latin typeface="+mn-lt"/>
              </a:rPr>
              <a:t> (</a:t>
            </a:r>
            <a:r>
              <a:rPr lang="cs-CZ" sz="1400" dirty="0" err="1">
                <a:latin typeface="+mn-lt"/>
              </a:rPr>
              <a:t>includes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Tourism</a:t>
            </a:r>
            <a:r>
              <a:rPr lang="cs-CZ" sz="1400" dirty="0">
                <a:latin typeface="+mn-lt"/>
              </a:rPr>
              <a:t>, </a:t>
            </a:r>
            <a:r>
              <a:rPr lang="cs-CZ" sz="1400" dirty="0" err="1">
                <a:latin typeface="+mn-lt"/>
              </a:rPr>
              <a:t>Languages</a:t>
            </a:r>
            <a:r>
              <a:rPr lang="cs-CZ" sz="1400" dirty="0">
                <a:latin typeface="+mn-lt"/>
              </a:rPr>
              <a:t>)</a:t>
            </a:r>
            <a:endParaRPr lang="en-GB" sz="1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0613  </a:t>
            </a:r>
            <a:r>
              <a:rPr lang="en-US" sz="1400" dirty="0">
                <a:latin typeface="+mn-lt"/>
              </a:rPr>
              <a:t>Software and applications</a:t>
            </a:r>
            <a:r>
              <a:rPr lang="cs-CZ" sz="1400" dirty="0">
                <a:latin typeface="+mn-lt"/>
              </a:rPr>
              <a:t> </a:t>
            </a:r>
            <a:r>
              <a:rPr lang="en-US" sz="1400" dirty="0">
                <a:latin typeface="+mn-lt"/>
              </a:rPr>
              <a:t>development and analysis</a:t>
            </a:r>
            <a:endParaRPr lang="en-GB" sz="1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0688 ICT (Information and Communication Technologies)</a:t>
            </a:r>
          </a:p>
          <a:p>
            <a:endParaRPr lang="en-GB" sz="1400" dirty="0">
              <a:latin typeface="+mn-lt"/>
            </a:endParaRPr>
          </a:p>
          <a:p>
            <a:r>
              <a:rPr lang="en-GB" sz="1400" b="1" dirty="0">
                <a:latin typeface="+mn-lt"/>
              </a:rPr>
              <a:t>University Halls of Residence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25-30 minutes walk or take the city bus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Apartment has 2 bedrooms for 2 or 3 people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Kitchen &amp; bathroom are shared by 4 or 6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Laundry, gym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EUR 170 EUR per month</a:t>
            </a:r>
          </a:p>
        </p:txBody>
      </p:sp>
    </p:spTree>
    <p:extLst>
      <p:ext uri="{BB962C8B-B14F-4D97-AF65-F5344CB8AC3E}">
        <p14:creationId xmlns:p14="http://schemas.microsoft.com/office/powerpoint/2010/main" val="16338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25A0C568-B00E-9AFE-49FE-0FC1E37AC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68992" y="1295140"/>
            <a:ext cx="8418048" cy="5612032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7017555" y="244237"/>
            <a:ext cx="20573989" cy="1455818"/>
          </a:xfrm>
        </p:spPr>
        <p:txBody>
          <a:bodyPr/>
          <a:lstStyle/>
          <a:p>
            <a:r>
              <a:rPr lang="cs-CZ" sz="2000" dirty="0"/>
              <a:t>Management of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Faculty</a:t>
            </a:r>
            <a:r>
              <a:rPr lang="cs-CZ" sz="2000" dirty="0"/>
              <a:t> of </a:t>
            </a:r>
            <a:br>
              <a:rPr lang="cs-CZ" sz="2000" dirty="0"/>
            </a:br>
            <a:r>
              <a:rPr lang="cs-CZ" sz="2000" dirty="0" err="1"/>
              <a:t>Informatics</a:t>
            </a:r>
            <a:r>
              <a:rPr lang="cs-CZ" sz="2000" dirty="0"/>
              <a:t> and Management</a:t>
            </a:r>
            <a:endParaRPr lang="en-GB" sz="2000" dirty="0"/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706E0DB8-E337-BCFD-19B6-F14970BA8271}"/>
              </a:ext>
            </a:extLst>
          </p:cNvPr>
          <p:cNvGrpSpPr/>
          <p:nvPr/>
        </p:nvGrpSpPr>
        <p:grpSpPr>
          <a:xfrm>
            <a:off x="5721863" y="1423622"/>
            <a:ext cx="77126829" cy="5786199"/>
            <a:chOff x="4858263" y="2327164"/>
            <a:chExt cx="77126829" cy="5786199"/>
          </a:xfrm>
        </p:grpSpPr>
        <p:grpSp>
          <p:nvGrpSpPr>
            <p:cNvPr id="7" name="Skupina 6">
              <a:extLst>
                <a:ext uri="{FF2B5EF4-FFF2-40B4-BE49-F238E27FC236}">
                  <a16:creationId xmlns:a16="http://schemas.microsoft.com/office/drawing/2014/main" id="{30212454-CB6D-3E9B-E5E0-D8917913D163}"/>
                </a:ext>
              </a:extLst>
            </p:cNvPr>
            <p:cNvGrpSpPr/>
            <p:nvPr/>
          </p:nvGrpSpPr>
          <p:grpSpPr>
            <a:xfrm>
              <a:off x="4858263" y="2327164"/>
              <a:ext cx="77126829" cy="5786199"/>
              <a:chOff x="4858263" y="2327164"/>
              <a:chExt cx="77126829" cy="5786199"/>
            </a:xfrm>
          </p:grpSpPr>
          <p:sp>
            <p:nvSpPr>
              <p:cNvPr id="5" name="!!Nadpis-bublina">
                <a:extLst>
                  <a:ext uri="{FF2B5EF4-FFF2-40B4-BE49-F238E27FC236}">
                    <a16:creationId xmlns:a16="http://schemas.microsoft.com/office/drawing/2014/main" id="{7464D6E0-9EC6-E410-DB54-B64D481EB25E}"/>
                  </a:ext>
                </a:extLst>
              </p:cNvPr>
              <p:cNvSpPr txBox="1">
                <a:spLocks/>
              </p:cNvSpPr>
              <p:nvPr/>
            </p:nvSpPr>
            <p:spPr>
              <a:xfrm rot="10800000" flipH="1">
                <a:off x="4858263" y="2408132"/>
                <a:ext cx="77126829" cy="5460552"/>
              </a:xfrm>
              <a:custGeom>
                <a:avLst/>
                <a:gdLst>
                  <a:gd name="connsiteX0" fmla="*/ 171718 w 8834437"/>
                  <a:gd name="connsiteY0" fmla="*/ 0 h 625126"/>
                  <a:gd name="connsiteX1" fmla="*/ 272274 w 8834437"/>
                  <a:gd name="connsiteY1" fmla="*/ 0 h 625126"/>
                  <a:gd name="connsiteX2" fmla="*/ 4397904 w 8834437"/>
                  <a:gd name="connsiteY2" fmla="*/ 0 h 625126"/>
                  <a:gd name="connsiteX3" fmla="*/ 5504273 w 8834437"/>
                  <a:gd name="connsiteY3" fmla="*/ 0 h 625126"/>
                  <a:gd name="connsiteX4" fmla="*/ 5747144 w 8834437"/>
                  <a:gd name="connsiteY4" fmla="*/ 0 h 625126"/>
                  <a:gd name="connsiteX5" fmla="*/ 5785200 w 8834437"/>
                  <a:gd name="connsiteY5" fmla="*/ 0 h 625126"/>
                  <a:gd name="connsiteX6" fmla="*/ 8834437 w 8834437"/>
                  <a:gd name="connsiteY6" fmla="*/ 0 h 625126"/>
                  <a:gd name="connsiteX7" fmla="*/ 8834437 w 8834437"/>
                  <a:gd name="connsiteY7" fmla="*/ 625126 h 625126"/>
                  <a:gd name="connsiteX8" fmla="*/ 5785200 w 8834437"/>
                  <a:gd name="connsiteY8" fmla="*/ 625126 h 625126"/>
                  <a:gd name="connsiteX9" fmla="*/ 5747144 w 8834437"/>
                  <a:gd name="connsiteY9" fmla="*/ 625126 h 625126"/>
                  <a:gd name="connsiteX10" fmla="*/ 5504273 w 8834437"/>
                  <a:gd name="connsiteY10" fmla="*/ 625126 h 625126"/>
                  <a:gd name="connsiteX11" fmla="*/ 4397904 w 8834437"/>
                  <a:gd name="connsiteY11" fmla="*/ 625126 h 625126"/>
                  <a:gd name="connsiteX12" fmla="*/ 272274 w 8834437"/>
                  <a:gd name="connsiteY12" fmla="*/ 625126 h 625126"/>
                  <a:gd name="connsiteX13" fmla="*/ 171718 w 8834437"/>
                  <a:gd name="connsiteY13" fmla="*/ 625126 h 625126"/>
                  <a:gd name="connsiteX14" fmla="*/ 83538 w 8834437"/>
                  <a:gd name="connsiteY14" fmla="*/ 540022 h 625126"/>
                  <a:gd name="connsiteX15" fmla="*/ 83538 w 8834437"/>
                  <a:gd name="connsiteY15" fmla="*/ 400762 h 625126"/>
                  <a:gd name="connsiteX16" fmla="*/ 0 w 8834437"/>
                  <a:gd name="connsiteY16" fmla="*/ 311016 h 625126"/>
                  <a:gd name="connsiteX17" fmla="*/ 83538 w 8834437"/>
                  <a:gd name="connsiteY17" fmla="*/ 225912 h 625126"/>
                  <a:gd name="connsiteX18" fmla="*/ 83538 w 8834437"/>
                  <a:gd name="connsiteY18" fmla="*/ 85104 h 625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834437" h="625126">
                    <a:moveTo>
                      <a:pt x="171718" y="0"/>
                    </a:moveTo>
                    <a:lnTo>
                      <a:pt x="272274" y="0"/>
                    </a:lnTo>
                    <a:lnTo>
                      <a:pt x="4397904" y="0"/>
                    </a:lnTo>
                    <a:lnTo>
                      <a:pt x="5504273" y="0"/>
                    </a:lnTo>
                    <a:lnTo>
                      <a:pt x="5747144" y="0"/>
                    </a:lnTo>
                    <a:lnTo>
                      <a:pt x="5785200" y="0"/>
                    </a:lnTo>
                    <a:lnTo>
                      <a:pt x="8834437" y="0"/>
                    </a:lnTo>
                    <a:lnTo>
                      <a:pt x="8834437" y="625126"/>
                    </a:lnTo>
                    <a:lnTo>
                      <a:pt x="5785200" y="625126"/>
                    </a:lnTo>
                    <a:lnTo>
                      <a:pt x="5747144" y="625126"/>
                    </a:lnTo>
                    <a:lnTo>
                      <a:pt x="5504273" y="625126"/>
                    </a:lnTo>
                    <a:lnTo>
                      <a:pt x="4397904" y="625126"/>
                    </a:lnTo>
                    <a:lnTo>
                      <a:pt x="272274" y="625126"/>
                    </a:lnTo>
                    <a:lnTo>
                      <a:pt x="171718" y="625126"/>
                    </a:lnTo>
                    <a:lnTo>
                      <a:pt x="83538" y="540022"/>
                    </a:lnTo>
                    <a:lnTo>
                      <a:pt x="83538" y="400762"/>
                    </a:lnTo>
                    <a:lnTo>
                      <a:pt x="0" y="311016"/>
                    </a:lnTo>
                    <a:lnTo>
                      <a:pt x="83538" y="225912"/>
                    </a:lnTo>
                    <a:lnTo>
                      <a:pt x="83538" y="8510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</p:spPr>
            <p:txBody>
              <a:bodyPr vert="horz" wrap="square" lIns="535781" tIns="45720" rIns="642938" bIns="45720" rtlCol="0" anchor="ctr">
                <a:noAutofit/>
              </a:bodyPr>
              <a:lstStyle>
                <a:lvl1pPr algn="l" defTabSz="914428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400" kern="1200">
                    <a:solidFill>
                      <a:schemeClr val="bg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endParaRPr lang="cs-CZ" i="1" dirty="0"/>
              </a:p>
            </p:txBody>
          </p:sp>
          <p:sp>
            <p:nvSpPr>
              <p:cNvPr id="4" name="TextovéPole 3">
                <a:extLst>
                  <a:ext uri="{FF2B5EF4-FFF2-40B4-BE49-F238E27FC236}">
                    <a16:creationId xmlns:a16="http://schemas.microsoft.com/office/drawing/2014/main" id="{61AE1CE8-91C3-4226-875F-7ECEC11E08A3}"/>
                  </a:ext>
                </a:extLst>
              </p:cNvPr>
              <p:cNvSpPr txBox="1"/>
              <p:nvPr/>
            </p:nvSpPr>
            <p:spPr>
              <a:xfrm>
                <a:off x="6063712" y="2327164"/>
                <a:ext cx="10230925" cy="578619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>
                  <a:buFont typeface="Arial" panose="05000000000000000000" pitchFamily="2" charset="2"/>
                  <a:buChar char="•"/>
                </a:pPr>
                <a:endParaRPr lang="en-GB" b="1" dirty="0">
                  <a:ea typeface="+mn-lt"/>
                  <a:cs typeface="+mn-lt"/>
                </a:endParaRPr>
              </a:p>
              <a:p>
                <a:pPr>
                  <a:buFont typeface="Arial" panose="05000000000000000000" pitchFamily="2" charset="2"/>
                  <a:buChar char="•"/>
                </a:pPr>
                <a:endParaRPr lang="en-GB" b="1" dirty="0">
                  <a:ea typeface="+mn-lt"/>
                  <a:cs typeface="+mn-lt"/>
                </a:endParaRPr>
              </a:p>
              <a:p>
                <a:r>
                  <a:rPr lang="en-GB" b="1" dirty="0">
                    <a:ea typeface="+mn-lt"/>
                    <a:cs typeface="+mn-lt"/>
                  </a:rPr>
                  <a:t>prof. Ing. Mgr. Petra Marešová, Ph.D., MBA</a:t>
                </a:r>
                <a:endParaRPr lang="en-US" dirty="0"/>
              </a:p>
              <a:p>
                <a:r>
                  <a:rPr lang="en-GB" dirty="0">
                    <a:solidFill>
                      <a:srgbClr val="00B0F0"/>
                    </a:solidFill>
                    <a:ea typeface="+mn-lt"/>
                    <a:cs typeface="+mn-lt"/>
                  </a:rPr>
                  <a:t>Dean</a:t>
                </a:r>
              </a:p>
              <a:p>
                <a:endParaRPr lang="en-GB" dirty="0">
                  <a:ea typeface="+mn-lt"/>
                  <a:cs typeface="+mn-lt"/>
                </a:endParaRPr>
              </a:p>
              <a:p>
                <a:pPr marL="533400" lvl="1" indent="190500"/>
                <a:r>
                  <a:rPr lang="en-GB" b="1" dirty="0">
                    <a:ea typeface="+mn-lt"/>
                    <a:cs typeface="+mn-lt"/>
                  </a:rPr>
                  <a:t>prof. </a:t>
                </a:r>
                <a:r>
                  <a:rPr lang="en-GB" b="1" dirty="0" err="1">
                    <a:ea typeface="+mn-lt"/>
                    <a:cs typeface="+mn-lt"/>
                  </a:rPr>
                  <a:t>RNDr</a:t>
                </a:r>
                <a:r>
                  <a:rPr lang="en-GB" b="1" dirty="0">
                    <a:ea typeface="+mn-lt"/>
                    <a:cs typeface="+mn-lt"/>
                  </a:rPr>
                  <a:t>. Petra Poulová, Ph.D.</a:t>
                </a:r>
                <a:endParaRPr lang="en-GB" dirty="0"/>
              </a:p>
              <a:p>
                <a:pPr marL="533400" lvl="1" indent="190500"/>
                <a:r>
                  <a:rPr lang="en-GB" dirty="0">
                    <a:solidFill>
                      <a:srgbClr val="00B0F0"/>
                    </a:solidFill>
                    <a:ea typeface="+mn-lt"/>
                    <a:cs typeface="+mn-lt"/>
                  </a:rPr>
                  <a:t>Vice-Dean for Strategy and Development</a:t>
                </a:r>
                <a:endParaRPr lang="cs-CZ" dirty="0">
                  <a:solidFill>
                    <a:srgbClr val="00B0F0"/>
                  </a:solidFill>
                  <a:ea typeface="+mn-lt"/>
                  <a:cs typeface="+mn-lt"/>
                </a:endParaRPr>
              </a:p>
              <a:p>
                <a:pPr marL="533400" lvl="1" indent="190500"/>
                <a:endParaRPr lang="en-GB" sz="1200" dirty="0">
                  <a:solidFill>
                    <a:srgbClr val="00B0F0"/>
                  </a:solidFill>
                  <a:ea typeface="+mn-lt"/>
                  <a:cs typeface="+mn-lt"/>
                </a:endParaRPr>
              </a:p>
              <a:p>
                <a:pPr marL="533400" lvl="1" indent="190500"/>
                <a:r>
                  <a:rPr lang="en-GB" b="1" dirty="0">
                    <a:ea typeface="+mn-lt"/>
                    <a:cs typeface="+mn-lt"/>
                  </a:rPr>
                  <a:t>prof. PhDr. Blanka Klímová, M.A., Ph.D.</a:t>
                </a:r>
                <a:endParaRPr lang="en-GB" dirty="0"/>
              </a:p>
              <a:p>
                <a:pPr marL="533400" lvl="1" indent="190500"/>
                <a:r>
                  <a:rPr lang="en-GB" dirty="0">
                    <a:solidFill>
                      <a:srgbClr val="00B0F0"/>
                    </a:solidFill>
                    <a:ea typeface="+mn-lt"/>
                    <a:cs typeface="+mn-lt"/>
                  </a:rPr>
                  <a:t>Vice-Dean for International Relations</a:t>
                </a:r>
                <a:endParaRPr lang="cs-CZ" dirty="0">
                  <a:solidFill>
                    <a:srgbClr val="00B0F0"/>
                  </a:solidFill>
                  <a:ea typeface="+mn-lt"/>
                  <a:cs typeface="+mn-lt"/>
                </a:endParaRPr>
              </a:p>
              <a:p>
                <a:pPr marL="533400" lvl="1" indent="190500"/>
                <a:endParaRPr lang="en-GB" sz="1400" dirty="0">
                  <a:solidFill>
                    <a:srgbClr val="00B0F0"/>
                  </a:solidFill>
                </a:endParaRPr>
              </a:p>
              <a:p>
                <a:pPr marL="533400" lvl="1" indent="190500"/>
                <a:r>
                  <a:rPr lang="en-GB" b="1" dirty="0">
                    <a:ea typeface="+mn-lt"/>
                    <a:cs typeface="+mn-lt"/>
                  </a:rPr>
                  <a:t>Ing. Jan Mačí, Ph.D.</a:t>
                </a:r>
                <a:endParaRPr lang="en-GB" dirty="0"/>
              </a:p>
              <a:p>
                <a:pPr marL="533400" lvl="1" indent="190500"/>
                <a:r>
                  <a:rPr lang="en-GB" dirty="0">
                    <a:solidFill>
                      <a:srgbClr val="00B0F0"/>
                    </a:solidFill>
                    <a:ea typeface="+mn-lt"/>
                    <a:cs typeface="+mn-lt"/>
                  </a:rPr>
                  <a:t>Vice-Dean for Study Affairs</a:t>
                </a:r>
                <a:endParaRPr lang="cs-CZ" dirty="0">
                  <a:solidFill>
                    <a:srgbClr val="00B0F0"/>
                  </a:solidFill>
                  <a:ea typeface="+mn-lt"/>
                  <a:cs typeface="+mn-lt"/>
                </a:endParaRPr>
              </a:p>
              <a:p>
                <a:pPr marL="533400" lvl="1" indent="190500"/>
                <a:endParaRPr lang="en-GB" sz="1400" dirty="0">
                  <a:solidFill>
                    <a:srgbClr val="00B0F0"/>
                  </a:solidFill>
                </a:endParaRPr>
              </a:p>
              <a:p>
                <a:pPr marL="533400" lvl="1" indent="190500"/>
                <a:r>
                  <a:rPr lang="en-GB" b="1" dirty="0">
                    <a:ea typeface="+mn-lt"/>
                    <a:cs typeface="+mn-lt"/>
                  </a:rPr>
                  <a:t>prof. Ing. Vladimír Bureš, Ph.D., MBA</a:t>
                </a:r>
                <a:endParaRPr lang="en-GB" dirty="0"/>
              </a:p>
              <a:p>
                <a:pPr marL="533400" lvl="1" indent="190500"/>
                <a:r>
                  <a:rPr lang="en-GB" dirty="0">
                    <a:solidFill>
                      <a:srgbClr val="00B0F0"/>
                    </a:solidFill>
                    <a:ea typeface="+mn-lt"/>
                    <a:cs typeface="+mn-lt"/>
                  </a:rPr>
                  <a:t>Vice-Dean for Science and Research</a:t>
                </a:r>
                <a:endParaRPr lang="cs-CZ" dirty="0">
                  <a:solidFill>
                    <a:srgbClr val="00B0F0"/>
                  </a:solidFill>
                  <a:ea typeface="+mn-lt"/>
                  <a:cs typeface="+mn-lt"/>
                </a:endParaRPr>
              </a:p>
              <a:p>
                <a:pPr lvl="1"/>
                <a:endParaRPr lang="cs-CZ" b="1" dirty="0">
                  <a:ea typeface="+mn-lt"/>
                  <a:cs typeface="+mn-lt"/>
                </a:endParaRPr>
              </a:p>
              <a:p>
                <a:r>
                  <a:rPr lang="cs-CZ" b="1" dirty="0">
                    <a:ea typeface="+mn-lt"/>
                    <a:cs typeface="+mn-lt"/>
                  </a:rPr>
                  <a:t>Ing. Lenka Buchtová</a:t>
                </a:r>
              </a:p>
              <a:p>
                <a:r>
                  <a:rPr lang="cs-CZ" dirty="0" err="1">
                    <a:solidFill>
                      <a:srgbClr val="00B0F0"/>
                    </a:solidFill>
                    <a:ea typeface="+mn-lt"/>
                    <a:cs typeface="+mn-lt"/>
                  </a:rPr>
                  <a:t>executive</a:t>
                </a:r>
                <a:r>
                  <a:rPr lang="cs-CZ" dirty="0">
                    <a:solidFill>
                      <a:srgbClr val="00B0F0"/>
                    </a:solidFill>
                    <a:ea typeface="+mn-lt"/>
                    <a:cs typeface="+mn-lt"/>
                  </a:rPr>
                  <a:t> </a:t>
                </a:r>
                <a:r>
                  <a:rPr lang="cs-CZ" dirty="0" err="1">
                    <a:solidFill>
                      <a:srgbClr val="00B0F0"/>
                    </a:solidFill>
                    <a:ea typeface="+mn-lt"/>
                    <a:cs typeface="+mn-lt"/>
                  </a:rPr>
                  <a:t>secretary</a:t>
                </a:r>
                <a:r>
                  <a:rPr lang="cs-CZ" dirty="0">
                    <a:solidFill>
                      <a:srgbClr val="00B0F0"/>
                    </a:solidFill>
                    <a:ea typeface="+mn-lt"/>
                    <a:cs typeface="+mn-lt"/>
                  </a:rPr>
                  <a:t> </a:t>
                </a:r>
              </a:p>
              <a:p>
                <a:pPr lvl="1"/>
                <a:endParaRPr lang="en-GB" dirty="0">
                  <a:solidFill>
                    <a:srgbClr val="00B0F0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GB" sz="2400" dirty="0"/>
              </a:p>
            </p:txBody>
          </p:sp>
        </p:grpSp>
        <p:pic>
          <p:nvPicPr>
            <p:cNvPr id="6" name="Grafický objekt 5">
              <a:extLst>
                <a:ext uri="{FF2B5EF4-FFF2-40B4-BE49-F238E27FC236}">
                  <a16:creationId xmlns:a16="http://schemas.microsoft.com/office/drawing/2014/main" id="{3393853F-E9F4-9CF3-F9C4-3693E7E32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165858" y="3782588"/>
              <a:ext cx="450718" cy="424309"/>
            </a:xfrm>
            <a:prstGeom prst="rect">
              <a:avLst/>
            </a:prstGeom>
          </p:spPr>
        </p:pic>
        <p:pic>
          <p:nvPicPr>
            <p:cNvPr id="10" name="Grafický objekt 9">
              <a:extLst>
                <a:ext uri="{FF2B5EF4-FFF2-40B4-BE49-F238E27FC236}">
                  <a16:creationId xmlns:a16="http://schemas.microsoft.com/office/drawing/2014/main" id="{38801599-C172-5AB3-E127-B8841CB96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165858" y="5262731"/>
              <a:ext cx="470231" cy="424310"/>
            </a:xfrm>
            <a:prstGeom prst="rect">
              <a:avLst/>
            </a:prstGeom>
          </p:spPr>
        </p:pic>
        <p:pic>
          <p:nvPicPr>
            <p:cNvPr id="12" name="Grafický objekt 11">
              <a:extLst>
                <a:ext uri="{FF2B5EF4-FFF2-40B4-BE49-F238E27FC236}">
                  <a16:creationId xmlns:a16="http://schemas.microsoft.com/office/drawing/2014/main" id="{8A21923D-38E8-5107-0F9A-3E2709DA9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165858" y="5971016"/>
              <a:ext cx="470231" cy="479121"/>
            </a:xfrm>
            <a:prstGeom prst="rect">
              <a:avLst/>
            </a:prstGeom>
          </p:spPr>
        </p:pic>
        <p:pic>
          <p:nvPicPr>
            <p:cNvPr id="14" name="Grafický objekt 13">
              <a:extLst>
                <a:ext uri="{FF2B5EF4-FFF2-40B4-BE49-F238E27FC236}">
                  <a16:creationId xmlns:a16="http://schemas.microsoft.com/office/drawing/2014/main" id="{A866A367-7A5B-65B8-E09E-F65EEBBF2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156108" y="4497364"/>
              <a:ext cx="479981" cy="481392"/>
            </a:xfrm>
            <a:prstGeom prst="rect">
              <a:avLst/>
            </a:prstGeom>
          </p:spPr>
        </p:pic>
      </p:grp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6853449F-D94B-995F-6F07-6981B7AF8736}"/>
              </a:ext>
            </a:extLst>
          </p:cNvPr>
          <p:cNvSpPr txBox="1"/>
          <p:nvPr/>
        </p:nvSpPr>
        <p:spPr>
          <a:xfrm>
            <a:off x="-792479" y="587254"/>
            <a:ext cx="122125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sz="2000" b="1" dirty="0">
                <a:solidFill>
                  <a:schemeClr val="bg1"/>
                </a:solidFill>
              </a:rPr>
              <a:t>Management of </a:t>
            </a:r>
            <a:r>
              <a:rPr lang="cs-CZ" sz="2000" b="1" dirty="0" err="1">
                <a:solidFill>
                  <a:schemeClr val="bg1"/>
                </a:solidFill>
              </a:rPr>
              <a:t>the</a:t>
            </a:r>
            <a:r>
              <a:rPr lang="cs-CZ" sz="2000" b="1" dirty="0">
                <a:solidFill>
                  <a:schemeClr val="bg1"/>
                </a:solidFill>
              </a:rPr>
              <a:t> </a:t>
            </a:r>
            <a:r>
              <a:rPr lang="cs-CZ" sz="2000" b="1" dirty="0" err="1">
                <a:solidFill>
                  <a:schemeClr val="bg1"/>
                </a:solidFill>
              </a:rPr>
              <a:t>Faculty</a:t>
            </a:r>
            <a:r>
              <a:rPr lang="cs-CZ" sz="2000" b="1" dirty="0">
                <a:solidFill>
                  <a:schemeClr val="bg1"/>
                </a:solidFill>
              </a:rPr>
              <a:t> of</a:t>
            </a:r>
            <a:br>
              <a:rPr lang="cs-CZ" sz="2000" b="1" dirty="0">
                <a:solidFill>
                  <a:schemeClr val="bg1"/>
                </a:solidFill>
              </a:rPr>
            </a:br>
            <a:r>
              <a:rPr lang="cs-CZ" sz="2000" b="1" dirty="0" err="1">
                <a:solidFill>
                  <a:schemeClr val="bg1"/>
                </a:solidFill>
              </a:rPr>
              <a:t>Informatics</a:t>
            </a:r>
            <a:r>
              <a:rPr lang="cs-CZ" sz="2000" b="1" dirty="0">
                <a:solidFill>
                  <a:schemeClr val="bg1"/>
                </a:solidFill>
              </a:rPr>
              <a:t> and Management</a:t>
            </a:r>
          </a:p>
        </p:txBody>
      </p:sp>
    </p:spTree>
    <p:extLst>
      <p:ext uri="{BB962C8B-B14F-4D97-AF65-F5344CB8AC3E}">
        <p14:creationId xmlns:p14="http://schemas.microsoft.com/office/powerpoint/2010/main" val="3367622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!!Nadpis-bublina">
            <a:extLst>
              <a:ext uri="{FF2B5EF4-FFF2-40B4-BE49-F238E27FC236}">
                <a16:creationId xmlns:a16="http://schemas.microsoft.com/office/drawing/2014/main" id="{81837F84-E057-5C4A-9EF3-3921AADEFBC9}"/>
              </a:ext>
            </a:extLst>
          </p:cNvPr>
          <p:cNvSpPr txBox="1">
            <a:spLocks/>
          </p:cNvSpPr>
          <p:nvPr/>
        </p:nvSpPr>
        <p:spPr>
          <a:xfrm flipH="1">
            <a:off x="-40850636" y="2743374"/>
            <a:ext cx="49699636" cy="3518717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i="1" dirty="0"/>
              <a:t>     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D221FDF-455F-9D2F-95D3-E81AAE1E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Achievements</a:t>
            </a:r>
            <a:r>
              <a:rPr lang="cs-CZ" dirty="0"/>
              <a:t> in </a:t>
            </a:r>
            <a:r>
              <a:rPr lang="cs-CZ" dirty="0" err="1"/>
              <a:t>Regional</a:t>
            </a:r>
            <a:r>
              <a:rPr lang="cs-CZ" dirty="0"/>
              <a:t> </a:t>
            </a:r>
            <a:r>
              <a:rPr lang="cs-CZ" dirty="0" err="1"/>
              <a:t>Cooperation</a:t>
            </a:r>
            <a:endParaRPr lang="cs-CZ" dirty="0"/>
          </a:p>
        </p:txBody>
      </p:sp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37CB112-A480-2454-AC36-B68B6F5E6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69" y="2930881"/>
            <a:ext cx="9975863" cy="4269922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cs-CZ" b="1" dirty="0"/>
              <a:t>C</a:t>
            </a:r>
            <a:r>
              <a:rPr lang="en-US" b="1" dirty="0" err="1"/>
              <a:t>ollaboration</a:t>
            </a:r>
            <a:r>
              <a:rPr lang="en-US" b="1" dirty="0"/>
              <a:t> with over 200 partner companies</a:t>
            </a:r>
            <a:endParaRPr lang="cs-CZ" b="1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400" dirty="0"/>
              <a:t>R&amp;D </a:t>
            </a:r>
            <a:r>
              <a:rPr lang="cs-CZ" sz="2400" dirty="0" err="1"/>
              <a:t>projects</a:t>
            </a:r>
            <a:endParaRPr lang="cs-CZ" sz="24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invited lectures (more than 40 per year)</a:t>
            </a:r>
            <a:endParaRPr lang="cs-CZ" sz="24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practical projects (approx. 60 per year)</a:t>
            </a:r>
            <a:endParaRPr lang="cs-CZ" sz="24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supervision of final theses</a:t>
            </a:r>
            <a:endParaRPr lang="cs-CZ" sz="2400" dirty="0"/>
          </a:p>
          <a:p>
            <a:r>
              <a:rPr lang="cs-CZ" b="1" dirty="0"/>
              <a:t>20 partner </a:t>
            </a:r>
            <a:r>
              <a:rPr lang="cs-CZ" b="1" dirty="0" err="1"/>
              <a:t>schools</a:t>
            </a:r>
            <a:endParaRPr lang="cs-CZ" b="1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400" dirty="0" err="1"/>
              <a:t>lectures</a:t>
            </a:r>
            <a:r>
              <a:rPr lang="cs-CZ" sz="2400" dirty="0"/>
              <a:t>, </a:t>
            </a:r>
            <a:r>
              <a:rPr lang="cs-CZ" sz="2400" dirty="0" err="1"/>
              <a:t>excursions</a:t>
            </a:r>
            <a:r>
              <a:rPr lang="cs-CZ" sz="2400" dirty="0"/>
              <a:t>, </a:t>
            </a:r>
            <a:r>
              <a:rPr lang="cs-CZ" sz="2400" dirty="0" err="1"/>
              <a:t>competitions</a:t>
            </a:r>
            <a:endParaRPr lang="cs-CZ" sz="2400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009C5F74-096E-3AFF-DDA8-C6C532AF1B17}"/>
              </a:ext>
            </a:extLst>
          </p:cNvPr>
          <p:cNvSpPr/>
          <p:nvPr/>
        </p:nvSpPr>
        <p:spPr bwMode="auto">
          <a:xfrm>
            <a:off x="0" y="523727"/>
            <a:ext cx="3055442" cy="655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892969" tIns="223266" rIns="642938" bIns="223266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cs-CZ" sz="3750" b="1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9AD92496-5FCB-DC33-E720-7BE33692E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3474" y="429595"/>
            <a:ext cx="776829" cy="731312"/>
          </a:xfrm>
          <a:prstGeom prst="rect">
            <a:avLst/>
          </a:prstGeom>
        </p:spPr>
      </p:pic>
      <p:pic>
        <p:nvPicPr>
          <p:cNvPr id="7" name="Obrázek 1">
            <a:extLst>
              <a:ext uri="{FF2B5EF4-FFF2-40B4-BE49-F238E27FC236}">
                <a16:creationId xmlns:a16="http://schemas.microsoft.com/office/drawing/2014/main" id="{18DC5C8C-D909-B7FD-8698-673F236B3C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843" y="1355819"/>
            <a:ext cx="947359" cy="40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4">
            <a:extLst>
              <a:ext uri="{FF2B5EF4-FFF2-40B4-BE49-F238E27FC236}">
                <a16:creationId xmlns:a16="http://schemas.microsoft.com/office/drawing/2014/main" id="{BCA2197D-F058-490D-374C-952BC184206E}"/>
              </a:ext>
            </a:extLst>
          </p:cNvPr>
          <p:cNvGrpSpPr>
            <a:grpSpLocks/>
          </p:cNvGrpSpPr>
          <p:nvPr/>
        </p:nvGrpSpPr>
        <p:grpSpPr bwMode="auto">
          <a:xfrm>
            <a:off x="8509551" y="6274063"/>
            <a:ext cx="3473650" cy="315786"/>
            <a:chOff x="3016" y="3974"/>
            <a:chExt cx="2618" cy="238"/>
          </a:xfrm>
        </p:grpSpPr>
        <p:pic>
          <p:nvPicPr>
            <p:cNvPr id="9" name="Picture 5" descr="czech">
              <a:extLst>
                <a:ext uri="{FF2B5EF4-FFF2-40B4-BE49-F238E27FC236}">
                  <a16:creationId xmlns:a16="http://schemas.microsoft.com/office/drawing/2014/main" id="{D35F7E42-4400-88CB-A0B2-86FFCB65B6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0" y="3974"/>
              <a:ext cx="804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6">
              <a:extLst>
                <a:ext uri="{FF2B5EF4-FFF2-40B4-BE49-F238E27FC236}">
                  <a16:creationId xmlns:a16="http://schemas.microsoft.com/office/drawing/2014/main" id="{419A4D06-406D-1B6A-E45A-52BDFC41E7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6" y="4020"/>
              <a:ext cx="186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400" b="1" dirty="0">
                  <a:solidFill>
                    <a:srgbClr val="101B53"/>
                  </a:solidFill>
                  <a:latin typeface="Verdana" panose="020B0604030504040204" pitchFamily="34" charset="0"/>
                </a:rPr>
                <a:t>FIM UHK, CZECH REPUBLIC</a:t>
              </a:r>
            </a:p>
          </p:txBody>
        </p:sp>
        <p:sp>
          <p:nvSpPr>
            <p:cNvPr id="11" name="Line 7">
              <a:extLst>
                <a:ext uri="{FF2B5EF4-FFF2-40B4-BE49-F238E27FC236}">
                  <a16:creationId xmlns:a16="http://schemas.microsoft.com/office/drawing/2014/main" id="{A0CFD8CE-E037-495D-B417-71F098A9C5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12" y="4020"/>
              <a:ext cx="1673" cy="0"/>
            </a:xfrm>
            <a:prstGeom prst="line">
              <a:avLst/>
            </a:prstGeom>
            <a:noFill/>
            <a:ln w="9525">
              <a:solidFill>
                <a:srgbClr val="101B5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dirty="0"/>
            </a:p>
          </p:txBody>
        </p:sp>
      </p:grpSp>
      <p:pic>
        <p:nvPicPr>
          <p:cNvPr id="12" name="Obrázek 2">
            <a:extLst>
              <a:ext uri="{FF2B5EF4-FFF2-40B4-BE49-F238E27FC236}">
                <a16:creationId xmlns:a16="http://schemas.microsoft.com/office/drawing/2014/main" id="{A46C5BEF-2199-66D9-9730-8142A5B63B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586" y="1885244"/>
            <a:ext cx="2226426" cy="33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3">
            <a:extLst>
              <a:ext uri="{FF2B5EF4-FFF2-40B4-BE49-F238E27FC236}">
                <a16:creationId xmlns:a16="http://schemas.microsoft.com/office/drawing/2014/main" id="{437AF507-8B65-6BDB-1E4D-6AD801D25B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142" y="2234754"/>
            <a:ext cx="993799" cy="151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4">
            <a:extLst>
              <a:ext uri="{FF2B5EF4-FFF2-40B4-BE49-F238E27FC236}">
                <a16:creationId xmlns:a16="http://schemas.microsoft.com/office/drawing/2014/main" id="{B7C9A0E1-5007-CA9F-758D-0709A07014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96" y="2066925"/>
            <a:ext cx="951339" cy="230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5">
            <a:extLst>
              <a:ext uri="{FF2B5EF4-FFF2-40B4-BE49-F238E27FC236}">
                <a16:creationId xmlns:a16="http://schemas.microsoft.com/office/drawing/2014/main" id="{4B909963-06E1-1EE9-00B4-447A751B4B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137" y="5234467"/>
            <a:ext cx="1102598" cy="32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ázek 6">
            <a:extLst>
              <a:ext uri="{FF2B5EF4-FFF2-40B4-BE49-F238E27FC236}">
                <a16:creationId xmlns:a16="http://schemas.microsoft.com/office/drawing/2014/main" id="{CBA22386-F349-C527-05E1-20D270CE7D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782" y="6387165"/>
            <a:ext cx="903574" cy="314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ázek 7">
            <a:extLst>
              <a:ext uri="{FF2B5EF4-FFF2-40B4-BE49-F238E27FC236}">
                <a16:creationId xmlns:a16="http://schemas.microsoft.com/office/drawing/2014/main" id="{9C781211-011F-4A4F-E6BA-112F1DBD73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812" y="6401420"/>
            <a:ext cx="1409097" cy="26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ázek 8">
            <a:extLst>
              <a:ext uri="{FF2B5EF4-FFF2-40B4-BE49-F238E27FC236}">
                <a16:creationId xmlns:a16="http://schemas.microsoft.com/office/drawing/2014/main" id="{E8C601C0-8337-F22B-BE12-1676A5C265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229" y="3459802"/>
            <a:ext cx="559924" cy="323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Obrázek 9">
            <a:extLst>
              <a:ext uri="{FF2B5EF4-FFF2-40B4-BE49-F238E27FC236}">
                <a16:creationId xmlns:a16="http://schemas.microsoft.com/office/drawing/2014/main" id="{1C370765-8E25-C5C8-E0C4-793513898E6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0726" y="3087223"/>
            <a:ext cx="725777" cy="337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ázek 10">
            <a:extLst>
              <a:ext uri="{FF2B5EF4-FFF2-40B4-BE49-F238E27FC236}">
                <a16:creationId xmlns:a16="http://schemas.microsoft.com/office/drawing/2014/main" id="{7ACA31BE-893A-51CB-EB1D-A43658B2A0D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889" y="549680"/>
            <a:ext cx="593095" cy="423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ázek 11">
            <a:extLst>
              <a:ext uri="{FF2B5EF4-FFF2-40B4-BE49-F238E27FC236}">
                <a16:creationId xmlns:a16="http://schemas.microsoft.com/office/drawing/2014/main" id="{1E7C6197-3FF4-1302-F264-1032DB9649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69" y="6322074"/>
            <a:ext cx="681992" cy="47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Obrázek 12">
            <a:extLst>
              <a:ext uri="{FF2B5EF4-FFF2-40B4-BE49-F238E27FC236}">
                <a16:creationId xmlns:a16="http://schemas.microsoft.com/office/drawing/2014/main" id="{1393AF32-AA09-D4CA-D95A-6947E55CF4E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249" y="2565467"/>
            <a:ext cx="728431" cy="784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Obrázek 13">
            <a:extLst>
              <a:ext uri="{FF2B5EF4-FFF2-40B4-BE49-F238E27FC236}">
                <a16:creationId xmlns:a16="http://schemas.microsoft.com/office/drawing/2014/main" id="{8B40954B-3F78-F616-DD54-DA53517290B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4023" y="5403715"/>
            <a:ext cx="601056" cy="314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Obrázek 14">
            <a:extLst>
              <a:ext uri="{FF2B5EF4-FFF2-40B4-BE49-F238E27FC236}">
                <a16:creationId xmlns:a16="http://schemas.microsoft.com/office/drawing/2014/main" id="{58BDD673-D748-E938-A329-F4ADFA2012C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879" y="2337850"/>
            <a:ext cx="1113214" cy="360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Obrázek 15">
            <a:extLst>
              <a:ext uri="{FF2B5EF4-FFF2-40B4-BE49-F238E27FC236}">
                <a16:creationId xmlns:a16="http://schemas.microsoft.com/office/drawing/2014/main" id="{36002D3B-F2BD-DACE-6D4E-F1A8502274F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241" y="4756040"/>
            <a:ext cx="911265" cy="40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Obrázek 16">
            <a:extLst>
              <a:ext uri="{FF2B5EF4-FFF2-40B4-BE49-F238E27FC236}">
                <a16:creationId xmlns:a16="http://schemas.microsoft.com/office/drawing/2014/main" id="{44D667F1-3BEF-0D31-6448-D84BF14EED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752" y="1677200"/>
            <a:ext cx="536041" cy="273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Obrázek 17">
            <a:extLst>
              <a:ext uri="{FF2B5EF4-FFF2-40B4-BE49-F238E27FC236}">
                <a16:creationId xmlns:a16="http://schemas.microsoft.com/office/drawing/2014/main" id="{20A28A0A-1261-989C-6F3B-3C1518AFEB7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572" y="4154906"/>
            <a:ext cx="1837665" cy="390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Obrázek 18">
            <a:extLst>
              <a:ext uri="{FF2B5EF4-FFF2-40B4-BE49-F238E27FC236}">
                <a16:creationId xmlns:a16="http://schemas.microsoft.com/office/drawing/2014/main" id="{8CF47BAC-BF3C-FF15-A982-4E27E43A4A0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486" y="2440913"/>
            <a:ext cx="412645" cy="193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Obrázek 19">
            <a:extLst>
              <a:ext uri="{FF2B5EF4-FFF2-40B4-BE49-F238E27FC236}">
                <a16:creationId xmlns:a16="http://schemas.microsoft.com/office/drawing/2014/main" id="{0FDF9979-E5ED-AB29-A427-DD9CB26A52E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571" y="1486560"/>
            <a:ext cx="299864" cy="417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Obrázek 20">
            <a:extLst>
              <a:ext uri="{FF2B5EF4-FFF2-40B4-BE49-F238E27FC236}">
                <a16:creationId xmlns:a16="http://schemas.microsoft.com/office/drawing/2014/main" id="{F83D83D7-A83C-A1F7-1E9A-EFEAC7BDDFF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514" y="6387165"/>
            <a:ext cx="732412" cy="25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Obrázek 21">
            <a:extLst>
              <a:ext uri="{FF2B5EF4-FFF2-40B4-BE49-F238E27FC236}">
                <a16:creationId xmlns:a16="http://schemas.microsoft.com/office/drawing/2014/main" id="{59E64D22-9C13-1015-FBEA-5E91A654C02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701" y="1498969"/>
            <a:ext cx="907554" cy="431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Obrázek 22">
            <a:extLst>
              <a:ext uri="{FF2B5EF4-FFF2-40B4-BE49-F238E27FC236}">
                <a16:creationId xmlns:a16="http://schemas.microsoft.com/office/drawing/2014/main" id="{7314A49D-7D59-D71E-482F-FE9D197FDE6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82" y="1521779"/>
            <a:ext cx="1225994" cy="358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Obrázek 23">
            <a:extLst>
              <a:ext uri="{FF2B5EF4-FFF2-40B4-BE49-F238E27FC236}">
                <a16:creationId xmlns:a16="http://schemas.microsoft.com/office/drawing/2014/main" id="{2666DF91-1D07-EC3B-68C5-DF7B6C2BE3B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466" y="1391220"/>
            <a:ext cx="1009720" cy="577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Obrázek 24">
            <a:extLst>
              <a:ext uri="{FF2B5EF4-FFF2-40B4-BE49-F238E27FC236}">
                <a16:creationId xmlns:a16="http://schemas.microsoft.com/office/drawing/2014/main" id="{E68DB2D8-9888-D9E9-CCDB-89E73B78AA2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8359" y="3806839"/>
            <a:ext cx="615651" cy="176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Obrázek 25">
            <a:extLst>
              <a:ext uri="{FF2B5EF4-FFF2-40B4-BE49-F238E27FC236}">
                <a16:creationId xmlns:a16="http://schemas.microsoft.com/office/drawing/2014/main" id="{0CAFE1EF-79E4-E339-1AF3-873271D83BC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714" y="2250799"/>
            <a:ext cx="1281414" cy="345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Obrázek 26">
            <a:extLst>
              <a:ext uri="{FF2B5EF4-FFF2-40B4-BE49-F238E27FC236}">
                <a16:creationId xmlns:a16="http://schemas.microsoft.com/office/drawing/2014/main" id="{FC56FA32-4769-26A8-7914-45BDA624845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563" y="2207795"/>
            <a:ext cx="626265" cy="321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Obrázek 27">
            <a:extLst>
              <a:ext uri="{FF2B5EF4-FFF2-40B4-BE49-F238E27FC236}">
                <a16:creationId xmlns:a16="http://schemas.microsoft.com/office/drawing/2014/main" id="{8C4F411B-5ABF-13C9-F134-3E78E0D0F309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981" y="1179057"/>
            <a:ext cx="1390521" cy="256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Obrázek 28">
            <a:extLst>
              <a:ext uri="{FF2B5EF4-FFF2-40B4-BE49-F238E27FC236}">
                <a16:creationId xmlns:a16="http://schemas.microsoft.com/office/drawing/2014/main" id="{060CE8BA-D8D2-3731-6E65-7B1DBD2F2FC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755" y="6053756"/>
            <a:ext cx="687300" cy="148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Obrázek 29">
            <a:extLst>
              <a:ext uri="{FF2B5EF4-FFF2-40B4-BE49-F238E27FC236}">
                <a16:creationId xmlns:a16="http://schemas.microsoft.com/office/drawing/2014/main" id="{E06CAFDB-0DE8-CB07-AB62-2A3D4E6232C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679" y="6293689"/>
            <a:ext cx="1277741" cy="45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Obrázek 30">
            <a:extLst>
              <a:ext uri="{FF2B5EF4-FFF2-40B4-BE49-F238E27FC236}">
                <a16:creationId xmlns:a16="http://schemas.microsoft.com/office/drawing/2014/main" id="{3A556E98-1093-C102-7C15-B60320AE5AAF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0799" y="1327869"/>
            <a:ext cx="817329" cy="294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Obrázek 28671">
            <a:extLst>
              <a:ext uri="{FF2B5EF4-FFF2-40B4-BE49-F238E27FC236}">
                <a16:creationId xmlns:a16="http://schemas.microsoft.com/office/drawing/2014/main" id="{01F25E39-1722-FDCB-1237-FE5E1F2D9A2A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064" y="2576260"/>
            <a:ext cx="520119" cy="493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Obrázek 28672">
            <a:extLst>
              <a:ext uri="{FF2B5EF4-FFF2-40B4-BE49-F238E27FC236}">
                <a16:creationId xmlns:a16="http://schemas.microsoft.com/office/drawing/2014/main" id="{1BD2A38E-140C-03D1-C5A3-48AF4CCC82AB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587" y="1498969"/>
            <a:ext cx="610826" cy="515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Obrázek 28682">
            <a:extLst>
              <a:ext uri="{FF2B5EF4-FFF2-40B4-BE49-F238E27FC236}">
                <a16:creationId xmlns:a16="http://schemas.microsoft.com/office/drawing/2014/main" id="{7325F089-E959-3748-797C-18DD7E421270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118" y="2233743"/>
            <a:ext cx="683319" cy="273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Obrázek 28683">
            <a:extLst>
              <a:ext uri="{FF2B5EF4-FFF2-40B4-BE49-F238E27FC236}">
                <a16:creationId xmlns:a16="http://schemas.microsoft.com/office/drawing/2014/main" id="{CB2EEF0B-98EE-F76C-9E52-BFAEA7231363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310" y="4707491"/>
            <a:ext cx="1218033" cy="35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Obrázek 28684">
            <a:extLst>
              <a:ext uri="{FF2B5EF4-FFF2-40B4-BE49-F238E27FC236}">
                <a16:creationId xmlns:a16="http://schemas.microsoft.com/office/drawing/2014/main" id="{092C6087-45D9-EFBE-2A3B-E7CDC37719B5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460" y="6317572"/>
            <a:ext cx="388763" cy="429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Obrázek 28685">
            <a:extLst>
              <a:ext uri="{FF2B5EF4-FFF2-40B4-BE49-F238E27FC236}">
                <a16:creationId xmlns:a16="http://schemas.microsoft.com/office/drawing/2014/main" id="{56F2C6D5-0177-F5DE-E3FE-6DB7904147BE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659" y="3501273"/>
            <a:ext cx="883671" cy="25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Obrázek 28686">
            <a:extLst>
              <a:ext uri="{FF2B5EF4-FFF2-40B4-BE49-F238E27FC236}">
                <a16:creationId xmlns:a16="http://schemas.microsoft.com/office/drawing/2014/main" id="{51E5E84F-7C62-074F-9E41-87759895840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60" y="1440360"/>
            <a:ext cx="555943" cy="47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Obrázek 28687">
            <a:extLst>
              <a:ext uri="{FF2B5EF4-FFF2-40B4-BE49-F238E27FC236}">
                <a16:creationId xmlns:a16="http://schemas.microsoft.com/office/drawing/2014/main" id="{73F298A0-166A-F699-5235-1E29A929F383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11" y="2129320"/>
            <a:ext cx="432548" cy="399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Obrázek 28688">
            <a:extLst>
              <a:ext uri="{FF2B5EF4-FFF2-40B4-BE49-F238E27FC236}">
                <a16:creationId xmlns:a16="http://schemas.microsoft.com/office/drawing/2014/main" id="{A86D9AA2-55F6-E695-C22E-583251E092C4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0964" y="3999061"/>
            <a:ext cx="281289" cy="307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Obrázek 28689">
            <a:extLst>
              <a:ext uri="{FF2B5EF4-FFF2-40B4-BE49-F238E27FC236}">
                <a16:creationId xmlns:a16="http://schemas.microsoft.com/office/drawing/2014/main" id="{BE12B780-08AC-AB30-3441-4A946E550762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556" y="5786312"/>
            <a:ext cx="773543" cy="2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Obrázek 28690">
            <a:extLst>
              <a:ext uri="{FF2B5EF4-FFF2-40B4-BE49-F238E27FC236}">
                <a16:creationId xmlns:a16="http://schemas.microsoft.com/office/drawing/2014/main" id="{CE1E6D64-01AA-6AD4-1B3D-5472FCD3BBA0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2515" y="5470837"/>
            <a:ext cx="607690" cy="1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9198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73DCDE6-33FE-F448-6639-7861573D19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324" y="0"/>
            <a:ext cx="12475324" cy="693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F2C0E97B-7D0F-1A30-90EA-8E8C27700940}"/>
              </a:ext>
            </a:extLst>
          </p:cNvPr>
          <p:cNvSpPr/>
          <p:nvPr/>
        </p:nvSpPr>
        <p:spPr bwMode="auto">
          <a:xfrm>
            <a:off x="0" y="76200"/>
            <a:ext cx="12192000" cy="6858000"/>
          </a:xfrm>
          <a:prstGeom prst="rect">
            <a:avLst/>
          </a:prstGeom>
          <a:gradFill flip="none" rotWithShape="1">
            <a:gsLst>
              <a:gs pos="56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892969" tIns="223266" rIns="642938" bIns="223266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cs-CZ" sz="3750" b="1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E43E711-C27C-4745-83F7-58A075115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3935" y="4593264"/>
            <a:ext cx="4898065" cy="1371935"/>
          </a:xfrm>
        </p:spPr>
        <p:txBody>
          <a:bodyPr/>
          <a:lstStyle/>
          <a:p>
            <a:r>
              <a:rPr lang="cs-CZ" sz="2800"/>
              <a:t>www.uhk.cz/en/fim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2826DB4-9570-4E6D-9E14-A5B44CA09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092" y="4739231"/>
            <a:ext cx="1080000" cy="108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9E5B9D4-1FC7-4CE4-A264-476772597B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796" y="4739231"/>
            <a:ext cx="1080000" cy="108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1D05E6C-92BC-4A10-82CC-D9169A3E34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40" y="4739231"/>
            <a:ext cx="1080000" cy="1080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44AB6E0-A0CF-46D9-85B2-B7F9D0B183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944" y="4739231"/>
            <a:ext cx="1080000" cy="1080000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4154F45F-970B-7432-2EC4-49AAB13005CC}"/>
              </a:ext>
            </a:extLst>
          </p:cNvPr>
          <p:cNvSpPr txBox="1">
            <a:spLocks/>
          </p:cNvSpPr>
          <p:nvPr/>
        </p:nvSpPr>
        <p:spPr>
          <a:xfrm rot="10800000">
            <a:off x="-845299" y="1038769"/>
            <a:ext cx="6934200" cy="1421227"/>
          </a:xfrm>
          <a:custGeom>
            <a:avLst/>
            <a:gdLst>
              <a:gd name="connsiteX0" fmla="*/ 6267967 w 10039867"/>
              <a:gd name="connsiteY0" fmla="*/ 0 h 1965600"/>
              <a:gd name="connsiteX1" fmla="*/ 10039867 w 10039867"/>
              <a:gd name="connsiteY1" fmla="*/ 0 h 1965600"/>
              <a:gd name="connsiteX2" fmla="*/ 10039867 w 10039867"/>
              <a:gd name="connsiteY2" fmla="*/ 1965599 h 1965600"/>
              <a:gd name="connsiteX3" fmla="*/ 6991200 w 10039867"/>
              <a:gd name="connsiteY3" fmla="*/ 1965599 h 1965600"/>
              <a:gd name="connsiteX4" fmla="*/ 6991200 w 10039867"/>
              <a:gd name="connsiteY4" fmla="*/ 1965600 h 1965600"/>
              <a:gd name="connsiteX5" fmla="*/ 542928 w 10039867"/>
              <a:gd name="connsiteY5" fmla="*/ 1965600 h 1965600"/>
              <a:gd name="connsiteX6" fmla="*/ 263597 w 10039867"/>
              <a:gd name="connsiteY6" fmla="*/ 1688701 h 1965600"/>
              <a:gd name="connsiteX7" fmla="*/ 263597 w 10039867"/>
              <a:gd name="connsiteY7" fmla="*/ 1251901 h 1965600"/>
              <a:gd name="connsiteX8" fmla="*/ 0 w 10039867"/>
              <a:gd name="connsiteY8" fmla="*/ 982801 h 1965600"/>
              <a:gd name="connsiteX9" fmla="*/ 263597 w 10039867"/>
              <a:gd name="connsiteY9" fmla="*/ 717601 h 1965600"/>
              <a:gd name="connsiteX10" fmla="*/ 263597 w 10039867"/>
              <a:gd name="connsiteY10" fmla="*/ 280801 h 1965600"/>
              <a:gd name="connsiteX11" fmla="*/ 542929 w 10039867"/>
              <a:gd name="connsiteY11" fmla="*/ 1 h 1965600"/>
              <a:gd name="connsiteX12" fmla="*/ 646819 w 10039867"/>
              <a:gd name="connsiteY12" fmla="*/ 1 h 1965600"/>
              <a:gd name="connsiteX13" fmla="*/ 724890 w 10039867"/>
              <a:gd name="connsiteY13" fmla="*/ 1 h 1965600"/>
              <a:gd name="connsiteX14" fmla="*/ 818329 w 10039867"/>
              <a:gd name="connsiteY14" fmla="*/ 1 h 1965600"/>
              <a:gd name="connsiteX15" fmla="*/ 852754 w 10039867"/>
              <a:gd name="connsiteY15" fmla="*/ 1 h 1965600"/>
              <a:gd name="connsiteX16" fmla="*/ 857671 w 10039867"/>
              <a:gd name="connsiteY16" fmla="*/ 1 h 1965600"/>
              <a:gd name="connsiteX17" fmla="*/ 1414908 w 10039867"/>
              <a:gd name="connsiteY17" fmla="*/ 1 h 1965600"/>
              <a:gd name="connsiteX18" fmla="*/ 1937328 w 10039867"/>
              <a:gd name="connsiteY18" fmla="*/ 1 h 1965600"/>
              <a:gd name="connsiteX19" fmla="*/ 2426056 w 10039867"/>
              <a:gd name="connsiteY19" fmla="*/ 1 h 1965600"/>
              <a:gd name="connsiteX20" fmla="*/ 2882215 w 10039867"/>
              <a:gd name="connsiteY20" fmla="*/ 1 h 1965600"/>
              <a:gd name="connsiteX21" fmla="*/ 3306927 w 10039867"/>
              <a:gd name="connsiteY21" fmla="*/ 1 h 1965600"/>
              <a:gd name="connsiteX22" fmla="*/ 3701317 w 10039867"/>
              <a:gd name="connsiteY22" fmla="*/ 1 h 1965600"/>
              <a:gd name="connsiteX23" fmla="*/ 4066506 w 10039867"/>
              <a:gd name="connsiteY23" fmla="*/ 1 h 1965600"/>
              <a:gd name="connsiteX24" fmla="*/ 4403618 w 10039867"/>
              <a:gd name="connsiteY24" fmla="*/ 1 h 1965600"/>
              <a:gd name="connsiteX25" fmla="*/ 4713776 w 10039867"/>
              <a:gd name="connsiteY25" fmla="*/ 1 h 1965600"/>
              <a:gd name="connsiteX26" fmla="*/ 4998103 w 10039867"/>
              <a:gd name="connsiteY26" fmla="*/ 1 h 1965600"/>
              <a:gd name="connsiteX27" fmla="*/ 5493757 w 10039867"/>
              <a:gd name="connsiteY27" fmla="*/ 1 h 1965600"/>
              <a:gd name="connsiteX28" fmla="*/ 5899564 w 10039867"/>
              <a:gd name="connsiteY28" fmla="*/ 1 h 1965600"/>
              <a:gd name="connsiteX29" fmla="*/ 6224509 w 10039867"/>
              <a:gd name="connsiteY29" fmla="*/ 1 h 1965600"/>
              <a:gd name="connsiteX30" fmla="*/ 6267967 w 10039867"/>
              <a:gd name="connsiteY30" fmla="*/ 1 h 1965600"/>
              <a:gd name="connsiteX0" fmla="*/ 6267967 w 13386798"/>
              <a:gd name="connsiteY0" fmla="*/ 0 h 1977720"/>
              <a:gd name="connsiteX1" fmla="*/ 10039867 w 13386798"/>
              <a:gd name="connsiteY1" fmla="*/ 0 h 1977720"/>
              <a:gd name="connsiteX2" fmla="*/ 13386798 w 13386798"/>
              <a:gd name="connsiteY2" fmla="*/ 1977720 h 1977720"/>
              <a:gd name="connsiteX3" fmla="*/ 6991200 w 13386798"/>
              <a:gd name="connsiteY3" fmla="*/ 1965599 h 1977720"/>
              <a:gd name="connsiteX4" fmla="*/ 6991200 w 13386798"/>
              <a:gd name="connsiteY4" fmla="*/ 1965600 h 1977720"/>
              <a:gd name="connsiteX5" fmla="*/ 542928 w 13386798"/>
              <a:gd name="connsiteY5" fmla="*/ 1965600 h 1977720"/>
              <a:gd name="connsiteX6" fmla="*/ 263597 w 13386798"/>
              <a:gd name="connsiteY6" fmla="*/ 1688701 h 1977720"/>
              <a:gd name="connsiteX7" fmla="*/ 263597 w 13386798"/>
              <a:gd name="connsiteY7" fmla="*/ 1251901 h 1977720"/>
              <a:gd name="connsiteX8" fmla="*/ 0 w 13386798"/>
              <a:gd name="connsiteY8" fmla="*/ 982801 h 1977720"/>
              <a:gd name="connsiteX9" fmla="*/ 263597 w 13386798"/>
              <a:gd name="connsiteY9" fmla="*/ 717601 h 1977720"/>
              <a:gd name="connsiteX10" fmla="*/ 263597 w 13386798"/>
              <a:gd name="connsiteY10" fmla="*/ 280801 h 1977720"/>
              <a:gd name="connsiteX11" fmla="*/ 542929 w 13386798"/>
              <a:gd name="connsiteY11" fmla="*/ 1 h 1977720"/>
              <a:gd name="connsiteX12" fmla="*/ 646819 w 13386798"/>
              <a:gd name="connsiteY12" fmla="*/ 1 h 1977720"/>
              <a:gd name="connsiteX13" fmla="*/ 724890 w 13386798"/>
              <a:gd name="connsiteY13" fmla="*/ 1 h 1977720"/>
              <a:gd name="connsiteX14" fmla="*/ 818329 w 13386798"/>
              <a:gd name="connsiteY14" fmla="*/ 1 h 1977720"/>
              <a:gd name="connsiteX15" fmla="*/ 852754 w 13386798"/>
              <a:gd name="connsiteY15" fmla="*/ 1 h 1977720"/>
              <a:gd name="connsiteX16" fmla="*/ 857671 w 13386798"/>
              <a:gd name="connsiteY16" fmla="*/ 1 h 1977720"/>
              <a:gd name="connsiteX17" fmla="*/ 1414908 w 13386798"/>
              <a:gd name="connsiteY17" fmla="*/ 1 h 1977720"/>
              <a:gd name="connsiteX18" fmla="*/ 1937328 w 13386798"/>
              <a:gd name="connsiteY18" fmla="*/ 1 h 1977720"/>
              <a:gd name="connsiteX19" fmla="*/ 2426056 w 13386798"/>
              <a:gd name="connsiteY19" fmla="*/ 1 h 1977720"/>
              <a:gd name="connsiteX20" fmla="*/ 2882215 w 13386798"/>
              <a:gd name="connsiteY20" fmla="*/ 1 h 1977720"/>
              <a:gd name="connsiteX21" fmla="*/ 3306927 w 13386798"/>
              <a:gd name="connsiteY21" fmla="*/ 1 h 1977720"/>
              <a:gd name="connsiteX22" fmla="*/ 3701317 w 13386798"/>
              <a:gd name="connsiteY22" fmla="*/ 1 h 1977720"/>
              <a:gd name="connsiteX23" fmla="*/ 4066506 w 13386798"/>
              <a:gd name="connsiteY23" fmla="*/ 1 h 1977720"/>
              <a:gd name="connsiteX24" fmla="*/ 4403618 w 13386798"/>
              <a:gd name="connsiteY24" fmla="*/ 1 h 1977720"/>
              <a:gd name="connsiteX25" fmla="*/ 4713776 w 13386798"/>
              <a:gd name="connsiteY25" fmla="*/ 1 h 1977720"/>
              <a:gd name="connsiteX26" fmla="*/ 4998103 w 13386798"/>
              <a:gd name="connsiteY26" fmla="*/ 1 h 1977720"/>
              <a:gd name="connsiteX27" fmla="*/ 5493757 w 13386798"/>
              <a:gd name="connsiteY27" fmla="*/ 1 h 1977720"/>
              <a:gd name="connsiteX28" fmla="*/ 5899564 w 13386798"/>
              <a:gd name="connsiteY28" fmla="*/ 1 h 1977720"/>
              <a:gd name="connsiteX29" fmla="*/ 6224509 w 13386798"/>
              <a:gd name="connsiteY29" fmla="*/ 1 h 1977720"/>
              <a:gd name="connsiteX30" fmla="*/ 6267967 w 13386798"/>
              <a:gd name="connsiteY30" fmla="*/ 1 h 1977720"/>
              <a:gd name="connsiteX31" fmla="*/ 6267967 w 13386798"/>
              <a:gd name="connsiteY31" fmla="*/ 0 h 1977720"/>
              <a:gd name="connsiteX0" fmla="*/ 6267967 w 13889705"/>
              <a:gd name="connsiteY0" fmla="*/ 12121 h 1989841"/>
              <a:gd name="connsiteX1" fmla="*/ 13889705 w 13889705"/>
              <a:gd name="connsiteY1" fmla="*/ 0 h 1989841"/>
              <a:gd name="connsiteX2" fmla="*/ 13386798 w 13889705"/>
              <a:gd name="connsiteY2" fmla="*/ 1989841 h 1989841"/>
              <a:gd name="connsiteX3" fmla="*/ 6991200 w 13889705"/>
              <a:gd name="connsiteY3" fmla="*/ 1977720 h 1989841"/>
              <a:gd name="connsiteX4" fmla="*/ 6991200 w 13889705"/>
              <a:gd name="connsiteY4" fmla="*/ 1977721 h 1989841"/>
              <a:gd name="connsiteX5" fmla="*/ 542928 w 13889705"/>
              <a:gd name="connsiteY5" fmla="*/ 1977721 h 1989841"/>
              <a:gd name="connsiteX6" fmla="*/ 263597 w 13889705"/>
              <a:gd name="connsiteY6" fmla="*/ 1700822 h 1989841"/>
              <a:gd name="connsiteX7" fmla="*/ 263597 w 13889705"/>
              <a:gd name="connsiteY7" fmla="*/ 1264022 h 1989841"/>
              <a:gd name="connsiteX8" fmla="*/ 0 w 13889705"/>
              <a:gd name="connsiteY8" fmla="*/ 994922 h 1989841"/>
              <a:gd name="connsiteX9" fmla="*/ 263597 w 13889705"/>
              <a:gd name="connsiteY9" fmla="*/ 729722 h 1989841"/>
              <a:gd name="connsiteX10" fmla="*/ 263597 w 13889705"/>
              <a:gd name="connsiteY10" fmla="*/ 292922 h 1989841"/>
              <a:gd name="connsiteX11" fmla="*/ 542929 w 13889705"/>
              <a:gd name="connsiteY11" fmla="*/ 12122 h 1989841"/>
              <a:gd name="connsiteX12" fmla="*/ 646819 w 13889705"/>
              <a:gd name="connsiteY12" fmla="*/ 12122 h 1989841"/>
              <a:gd name="connsiteX13" fmla="*/ 724890 w 13889705"/>
              <a:gd name="connsiteY13" fmla="*/ 12122 h 1989841"/>
              <a:gd name="connsiteX14" fmla="*/ 818329 w 13889705"/>
              <a:gd name="connsiteY14" fmla="*/ 12122 h 1989841"/>
              <a:gd name="connsiteX15" fmla="*/ 852754 w 13889705"/>
              <a:gd name="connsiteY15" fmla="*/ 12122 h 1989841"/>
              <a:gd name="connsiteX16" fmla="*/ 857671 w 13889705"/>
              <a:gd name="connsiteY16" fmla="*/ 12122 h 1989841"/>
              <a:gd name="connsiteX17" fmla="*/ 1414908 w 13889705"/>
              <a:gd name="connsiteY17" fmla="*/ 12122 h 1989841"/>
              <a:gd name="connsiteX18" fmla="*/ 1937328 w 13889705"/>
              <a:gd name="connsiteY18" fmla="*/ 12122 h 1989841"/>
              <a:gd name="connsiteX19" fmla="*/ 2426056 w 13889705"/>
              <a:gd name="connsiteY19" fmla="*/ 12122 h 1989841"/>
              <a:gd name="connsiteX20" fmla="*/ 2882215 w 13889705"/>
              <a:gd name="connsiteY20" fmla="*/ 12122 h 1989841"/>
              <a:gd name="connsiteX21" fmla="*/ 3306927 w 13889705"/>
              <a:gd name="connsiteY21" fmla="*/ 12122 h 1989841"/>
              <a:gd name="connsiteX22" fmla="*/ 3701317 w 13889705"/>
              <a:gd name="connsiteY22" fmla="*/ 12122 h 1989841"/>
              <a:gd name="connsiteX23" fmla="*/ 4066506 w 13889705"/>
              <a:gd name="connsiteY23" fmla="*/ 12122 h 1989841"/>
              <a:gd name="connsiteX24" fmla="*/ 4403618 w 13889705"/>
              <a:gd name="connsiteY24" fmla="*/ 12122 h 1989841"/>
              <a:gd name="connsiteX25" fmla="*/ 4713776 w 13889705"/>
              <a:gd name="connsiteY25" fmla="*/ 12122 h 1989841"/>
              <a:gd name="connsiteX26" fmla="*/ 4998103 w 13889705"/>
              <a:gd name="connsiteY26" fmla="*/ 12122 h 1989841"/>
              <a:gd name="connsiteX27" fmla="*/ 5493757 w 13889705"/>
              <a:gd name="connsiteY27" fmla="*/ 12122 h 1989841"/>
              <a:gd name="connsiteX28" fmla="*/ 5899564 w 13889705"/>
              <a:gd name="connsiteY28" fmla="*/ 12122 h 1989841"/>
              <a:gd name="connsiteX29" fmla="*/ 6224509 w 13889705"/>
              <a:gd name="connsiteY29" fmla="*/ 12122 h 1989841"/>
              <a:gd name="connsiteX30" fmla="*/ 6267967 w 13889705"/>
              <a:gd name="connsiteY30" fmla="*/ 12122 h 1989841"/>
              <a:gd name="connsiteX31" fmla="*/ 6267967 w 13889705"/>
              <a:gd name="connsiteY31" fmla="*/ 12121 h 1989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3889705" h="1989841">
                <a:moveTo>
                  <a:pt x="6267967" y="12121"/>
                </a:moveTo>
                <a:lnTo>
                  <a:pt x="13889705" y="0"/>
                </a:lnTo>
                <a:lnTo>
                  <a:pt x="13386798" y="1989841"/>
                </a:lnTo>
                <a:lnTo>
                  <a:pt x="6991200" y="1977720"/>
                </a:lnTo>
                <a:lnTo>
                  <a:pt x="6991200" y="1977721"/>
                </a:lnTo>
                <a:lnTo>
                  <a:pt x="542928" y="1977721"/>
                </a:lnTo>
                <a:lnTo>
                  <a:pt x="263597" y="1700822"/>
                </a:lnTo>
                <a:lnTo>
                  <a:pt x="263597" y="1264022"/>
                </a:lnTo>
                <a:cubicBezTo>
                  <a:pt x="177042" y="1174322"/>
                  <a:pt x="86554" y="1084622"/>
                  <a:pt x="0" y="994922"/>
                </a:cubicBezTo>
                <a:cubicBezTo>
                  <a:pt x="86554" y="909122"/>
                  <a:pt x="177042" y="819422"/>
                  <a:pt x="263597" y="729722"/>
                </a:cubicBezTo>
                <a:lnTo>
                  <a:pt x="263597" y="292922"/>
                </a:lnTo>
                <a:cubicBezTo>
                  <a:pt x="358019" y="199322"/>
                  <a:pt x="448507" y="105722"/>
                  <a:pt x="542929" y="12122"/>
                </a:cubicBezTo>
                <a:lnTo>
                  <a:pt x="646819" y="12122"/>
                </a:lnTo>
                <a:lnTo>
                  <a:pt x="724890" y="12122"/>
                </a:lnTo>
                <a:lnTo>
                  <a:pt x="818329" y="12122"/>
                </a:lnTo>
                <a:lnTo>
                  <a:pt x="852754" y="12122"/>
                </a:lnTo>
                <a:lnTo>
                  <a:pt x="857671" y="12122"/>
                </a:lnTo>
                <a:lnTo>
                  <a:pt x="1414908" y="12122"/>
                </a:lnTo>
                <a:lnTo>
                  <a:pt x="1937328" y="12122"/>
                </a:lnTo>
                <a:lnTo>
                  <a:pt x="2426056" y="12122"/>
                </a:lnTo>
                <a:lnTo>
                  <a:pt x="2882215" y="12122"/>
                </a:lnTo>
                <a:lnTo>
                  <a:pt x="3306927" y="12122"/>
                </a:lnTo>
                <a:lnTo>
                  <a:pt x="3701317" y="12122"/>
                </a:lnTo>
                <a:lnTo>
                  <a:pt x="4066506" y="12122"/>
                </a:lnTo>
                <a:lnTo>
                  <a:pt x="4403618" y="12122"/>
                </a:lnTo>
                <a:lnTo>
                  <a:pt x="4713776" y="12122"/>
                </a:lnTo>
                <a:lnTo>
                  <a:pt x="4998103" y="12122"/>
                </a:lnTo>
                <a:lnTo>
                  <a:pt x="5493757" y="12122"/>
                </a:lnTo>
                <a:lnTo>
                  <a:pt x="5899564" y="12122"/>
                </a:lnTo>
                <a:lnTo>
                  <a:pt x="6224509" y="12122"/>
                </a:lnTo>
                <a:lnTo>
                  <a:pt x="6267967" y="12122"/>
                </a:lnTo>
                <a:lnTo>
                  <a:pt x="6267967" y="12121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892969" tIns="223266" rIns="642938" bIns="223266" rtlCol="0" anchor="ctr">
            <a:noAutofit/>
          </a:bodyPr>
          <a:lstStyle>
            <a:lvl1pPr algn="r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375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8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81E02B5-D483-4457-BF14-66C96D4A69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3" y="1201074"/>
            <a:ext cx="5602123" cy="10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470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AE180-4407-5F42-9109-EAD2FFDFA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187E6032-DC00-2246-A5BD-54646591D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err="1"/>
              <a:t>Faculty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Informatics</a:t>
            </a:r>
            <a:r>
              <a:rPr lang="cs-CZ"/>
              <a:t> and Management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7B0AAA5-44DF-9EF3-D46B-AAE8F255C743}"/>
              </a:ext>
            </a:extLst>
          </p:cNvPr>
          <p:cNvSpPr txBox="1"/>
          <p:nvPr/>
        </p:nvSpPr>
        <p:spPr>
          <a:xfrm>
            <a:off x="769307" y="1480328"/>
            <a:ext cx="10230925" cy="57861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800" b="1" dirty="0">
                <a:solidFill>
                  <a:srgbClr val="00B0F0"/>
                </a:solidFill>
                <a:ea typeface="+mn-lt"/>
                <a:cs typeface="+mn-lt"/>
              </a:rPr>
              <a:t>Who we are</a:t>
            </a:r>
            <a:endParaRPr lang="en-US" sz="2000" dirty="0">
              <a:solidFill>
                <a:srgbClr val="00B0F0"/>
              </a:solidFill>
            </a:endParaRPr>
          </a:p>
          <a:p>
            <a:pPr algn="ctr"/>
            <a:r>
              <a:rPr lang="en-GB" sz="2400" dirty="0">
                <a:ea typeface="+mn-lt"/>
                <a:cs typeface="+mn-lt"/>
              </a:rPr>
              <a:t>The Faculty of Informatics and Management (FIM) at the University of Hradec Králové is a </a:t>
            </a:r>
            <a:r>
              <a:rPr lang="en-GB" sz="2400" b="1" dirty="0">
                <a:ea typeface="+mn-lt"/>
                <a:cs typeface="+mn-lt"/>
              </a:rPr>
              <a:t>modern and dynamic educational and research</a:t>
            </a:r>
            <a:r>
              <a:rPr lang="en-GB" sz="2400" dirty="0">
                <a:ea typeface="+mn-lt"/>
                <a:cs typeface="+mn-lt"/>
              </a:rPr>
              <a:t> institution. We combine IT, data analytics, economics, and management, with a focus on practical skills, innovation, and </a:t>
            </a:r>
            <a:r>
              <a:rPr lang="en-GB" sz="2400" b="1" dirty="0">
                <a:ea typeface="+mn-lt"/>
                <a:cs typeface="+mn-lt"/>
              </a:rPr>
              <a:t>international cooperation</a:t>
            </a:r>
            <a:r>
              <a:rPr lang="en-GB" sz="2400" dirty="0">
                <a:ea typeface="+mn-lt"/>
                <a:cs typeface="+mn-lt"/>
              </a:rPr>
              <a:t>. Our graduates are well-prepared for successful careers and contribute to enhancing the </a:t>
            </a:r>
            <a:r>
              <a:rPr lang="en-GB" sz="2400" b="1" dirty="0">
                <a:ea typeface="+mn-lt"/>
                <a:cs typeface="+mn-lt"/>
              </a:rPr>
              <a:t>university’s reputation</a:t>
            </a:r>
            <a:r>
              <a:rPr lang="en-GB" sz="2400" dirty="0">
                <a:ea typeface="+mn-lt"/>
                <a:cs typeface="+mn-lt"/>
              </a:rPr>
              <a:t> both nationally and internationally.</a:t>
            </a:r>
          </a:p>
          <a:p>
            <a:pPr algn="ctr"/>
            <a:endParaRPr lang="en-GB" sz="2800" b="1" dirty="0">
              <a:ea typeface="+mn-lt"/>
              <a:cs typeface="+mn-lt"/>
            </a:endParaRPr>
          </a:p>
          <a:p>
            <a:pPr algn="ctr"/>
            <a:r>
              <a:rPr lang="en-GB" sz="2800" b="1" dirty="0">
                <a:solidFill>
                  <a:srgbClr val="00B0F0"/>
                </a:solidFill>
                <a:ea typeface="+mn-lt"/>
                <a:cs typeface="+mn-lt"/>
              </a:rPr>
              <a:t>Vision</a:t>
            </a:r>
            <a:endParaRPr lang="en-GB" sz="2000" dirty="0">
              <a:solidFill>
                <a:srgbClr val="00B0F0"/>
              </a:solidFill>
            </a:endParaRPr>
          </a:p>
          <a:p>
            <a:pPr algn="ctr"/>
            <a:r>
              <a:rPr lang="en-GB" sz="2400" dirty="0">
                <a:ea typeface="+mn-lt"/>
                <a:cs typeface="+mn-lt"/>
              </a:rPr>
              <a:t>FIM  aspires to be a </a:t>
            </a:r>
            <a:r>
              <a:rPr lang="en-GB" sz="2400" b="1" dirty="0">
                <a:ea typeface="+mn-lt"/>
                <a:cs typeface="+mn-lt"/>
              </a:rPr>
              <a:t>top choice for talented students</a:t>
            </a:r>
            <a:r>
              <a:rPr lang="en-GB" sz="2400" dirty="0">
                <a:ea typeface="+mn-lt"/>
                <a:cs typeface="+mn-lt"/>
              </a:rPr>
              <a:t> integrating computer science, management, and innovation. Through digital learning, interdisciplinary research, and industry partnerships, we shape the future—regionally and globally.</a:t>
            </a:r>
          </a:p>
          <a:p>
            <a:pPr>
              <a:buFont typeface="Arial" panose="05000000000000000000" pitchFamily="2" charset="2"/>
              <a:buChar char="•"/>
            </a:pPr>
            <a:endParaRPr lang="en-GB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644261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!!Nadpis-bublina">
            <a:extLst>
              <a:ext uri="{FF2B5EF4-FFF2-40B4-BE49-F238E27FC236}">
                <a16:creationId xmlns:a16="http://schemas.microsoft.com/office/drawing/2014/main" id="{D9BE0DE5-1B6F-8E08-622E-DFEEF5D9A0ED}"/>
              </a:ext>
            </a:extLst>
          </p:cNvPr>
          <p:cNvSpPr txBox="1">
            <a:spLocks/>
          </p:cNvSpPr>
          <p:nvPr/>
        </p:nvSpPr>
        <p:spPr>
          <a:xfrm flipH="1">
            <a:off x="-60589936" y="2070403"/>
            <a:ext cx="67621767" cy="4787597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C36C030F-7663-982E-AAA8-6A5CCCDF3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err="1"/>
              <a:t>Organizational</a:t>
            </a:r>
            <a:r>
              <a:rPr lang="cs-CZ"/>
              <a:t> </a:t>
            </a:r>
            <a:r>
              <a:rPr lang="cs-CZ" err="1"/>
              <a:t>structure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the</a:t>
            </a:r>
            <a:r>
              <a:rPr lang="cs-CZ"/>
              <a:t> </a:t>
            </a:r>
            <a:r>
              <a:rPr lang="cs-CZ" err="1"/>
              <a:t>faculty</a:t>
            </a:r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731D311-7095-9C26-02A7-51A31CE57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8077" y="2823667"/>
            <a:ext cx="6849034" cy="314136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cs-CZ" sz="20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ptos" panose="020B0004020202020204" pitchFamily="34" charset="0"/>
              </a:rPr>
              <a:t>Founded</a:t>
            </a:r>
            <a:r>
              <a:rPr lang="cs-CZ" sz="20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ptos" panose="020B0004020202020204" pitchFamily="34" charset="0"/>
              </a:rPr>
              <a:t>:</a:t>
            </a:r>
            <a:r>
              <a:rPr lang="cs-CZ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ptos" panose="020B0004020202020204" pitchFamily="34" charset="0"/>
              </a:rPr>
              <a:t> 1993</a:t>
            </a:r>
            <a:endParaRPr lang="cs-CZ" sz="2000" dirty="0">
              <a:effectLst/>
              <a:latin typeface="+mj-lt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314700" indent="-3314700">
              <a:lnSpc>
                <a:spcPct val="150000"/>
              </a:lnSpc>
              <a:buNone/>
            </a:pPr>
            <a:r>
              <a:rPr lang="cs-CZ" sz="20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ptos" panose="020B0004020202020204" pitchFamily="34" charset="0"/>
              </a:rPr>
              <a:t>Number</a:t>
            </a:r>
            <a:r>
              <a:rPr lang="cs-CZ" sz="20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ptos" panose="020B0004020202020204" pitchFamily="34" charset="0"/>
              </a:rPr>
              <a:t> of study </a:t>
            </a:r>
            <a:r>
              <a:rPr lang="cs-CZ" sz="20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ptos" panose="020B0004020202020204" pitchFamily="34" charset="0"/>
              </a:rPr>
              <a:t>programs</a:t>
            </a:r>
            <a:r>
              <a:rPr lang="cs-CZ" sz="20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ptos" panose="020B0004020202020204" pitchFamily="34" charset="0"/>
              </a:rPr>
              <a:t>: 	</a:t>
            </a:r>
            <a:r>
              <a:rPr lang="cs-CZ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ptos" panose="020B0004020202020204" pitchFamily="34" charset="0"/>
              </a:rPr>
              <a:t>5 </a:t>
            </a:r>
            <a:r>
              <a:rPr lang="cs-CZ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ptos" panose="020B0004020202020204" pitchFamily="34" charset="0"/>
              </a:rPr>
              <a:t>Bachelor‘s</a:t>
            </a:r>
            <a:r>
              <a:rPr lang="cs-CZ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ptos" panose="020B0004020202020204" pitchFamily="34" charset="0"/>
              </a:rPr>
              <a:t>, </a:t>
            </a:r>
          </a:p>
          <a:p>
            <a:pPr marL="3314700" indent="-3314700">
              <a:lnSpc>
                <a:spcPct val="150000"/>
              </a:lnSpc>
              <a:buNone/>
            </a:pPr>
            <a:r>
              <a:rPr lang="cs-CZ" sz="2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ptos" panose="020B0004020202020204" pitchFamily="34" charset="0"/>
              </a:rPr>
              <a:t>	</a:t>
            </a:r>
            <a:r>
              <a:rPr lang="cs-CZ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ptos" panose="020B0004020202020204" pitchFamily="34" charset="0"/>
              </a:rPr>
              <a:t>4 </a:t>
            </a:r>
            <a:r>
              <a:rPr lang="cs-CZ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ptos" panose="020B0004020202020204" pitchFamily="34" charset="0"/>
              </a:rPr>
              <a:t>Master‘s</a:t>
            </a:r>
            <a:r>
              <a:rPr lang="cs-CZ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ptos" panose="020B0004020202020204" pitchFamily="34" charset="0"/>
              </a:rPr>
              <a:t>,</a:t>
            </a:r>
          </a:p>
          <a:p>
            <a:pPr marL="3314700" indent="-3314700">
              <a:lnSpc>
                <a:spcPct val="150000"/>
              </a:lnSpc>
              <a:buNone/>
            </a:pPr>
            <a:r>
              <a:rPr lang="cs-CZ" sz="2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ptos" panose="020B0004020202020204" pitchFamily="34" charset="0"/>
              </a:rPr>
              <a:t>	</a:t>
            </a:r>
            <a:r>
              <a:rPr lang="cs-CZ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ptos" panose="020B0004020202020204" pitchFamily="34" charset="0"/>
              </a:rPr>
              <a:t>3 PhD</a:t>
            </a:r>
            <a:endParaRPr lang="cs-CZ" sz="2000" dirty="0">
              <a:effectLst/>
              <a:latin typeface="+mj-lt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cs-CZ" sz="20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ptos" panose="020B0004020202020204" pitchFamily="34" charset="0"/>
              </a:rPr>
              <a:t>Number</a:t>
            </a:r>
            <a:r>
              <a:rPr lang="cs-CZ" sz="20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ptos" panose="020B0004020202020204" pitchFamily="34" charset="0"/>
              </a:rPr>
              <a:t> of </a:t>
            </a:r>
            <a:r>
              <a:rPr lang="cs-CZ" sz="20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ptos" panose="020B0004020202020204" pitchFamily="34" charset="0"/>
              </a:rPr>
              <a:t>students</a:t>
            </a:r>
            <a:r>
              <a:rPr lang="cs-CZ" sz="20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ptos" panose="020B0004020202020204" pitchFamily="34" charset="0"/>
              </a:rPr>
              <a:t>: </a:t>
            </a:r>
            <a:r>
              <a:rPr lang="cs-CZ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ptos" panose="020B0004020202020204" pitchFamily="34" charset="0"/>
              </a:rPr>
              <a:t>1,589</a:t>
            </a:r>
            <a:endParaRPr lang="cs-CZ" sz="2000" dirty="0">
              <a:latin typeface="+mj-lt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cs-CZ" sz="20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ptos" panose="020B0004020202020204" pitchFamily="34" charset="0"/>
              </a:rPr>
              <a:t>Number</a:t>
            </a:r>
            <a:r>
              <a:rPr lang="cs-CZ" sz="20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ptos" panose="020B0004020202020204" pitchFamily="34" charset="0"/>
              </a:rPr>
              <a:t> of </a:t>
            </a:r>
            <a:r>
              <a:rPr lang="cs-CZ" sz="20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ptos" panose="020B0004020202020204" pitchFamily="34" charset="0"/>
              </a:rPr>
              <a:t>staff</a:t>
            </a:r>
            <a:r>
              <a:rPr lang="cs-CZ" sz="20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ptos" panose="020B0004020202020204" pitchFamily="34" charset="0"/>
              </a:rPr>
              <a:t>:</a:t>
            </a:r>
            <a:r>
              <a:rPr lang="cs-CZ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ptos" panose="020B0004020202020204" pitchFamily="34" charset="0"/>
              </a:rPr>
              <a:t> 105</a:t>
            </a:r>
            <a:endParaRPr lang="cs-CZ" sz="2000" dirty="0">
              <a:effectLst/>
              <a:latin typeface="+mj-lt"/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lnSpc>
                <a:spcPct val="150000"/>
              </a:lnSpc>
            </a:pPr>
            <a:endParaRPr lang="cs-CZ" sz="3200" dirty="0">
              <a:latin typeface="+mj-lt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5A11435-5AF8-844A-6A2D-81EDFC53BD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2328931"/>
              </p:ext>
            </p:extLst>
          </p:nvPr>
        </p:nvGraphicFramePr>
        <p:xfrm>
          <a:off x="5345733" y="1373243"/>
          <a:ext cx="7894129" cy="52627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41769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ek 21" descr="Obsah obrázku interiér, text, Osobní počítač, Výstupní zařízení&#10;&#10;Obsah vygenerovaný umělou inteligencí může být nesprávný.">
            <a:extLst>
              <a:ext uri="{FF2B5EF4-FFF2-40B4-BE49-F238E27FC236}">
                <a16:creationId xmlns:a16="http://schemas.microsoft.com/office/drawing/2014/main" id="{ECF50D6B-6266-2823-6D7E-1FD18A3B8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4725"/>
            <a:ext cx="12192000" cy="8128000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8B60055D-9E4A-A868-3AE6-5A0FB134C671}"/>
              </a:ext>
            </a:extLst>
          </p:cNvPr>
          <p:cNvSpPr/>
          <p:nvPr/>
        </p:nvSpPr>
        <p:spPr bwMode="auto">
          <a:xfrm>
            <a:off x="0" y="838200"/>
            <a:ext cx="12192000" cy="6858000"/>
          </a:xfrm>
          <a:prstGeom prst="rect">
            <a:avLst/>
          </a:prstGeom>
          <a:gradFill flip="none" rotWithShape="1">
            <a:gsLst>
              <a:gs pos="56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892969" tIns="223266" rIns="642938" bIns="223266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cs-CZ" sz="3750" b="1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9C003B5-AF96-83EF-4D5E-0C4F505704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21024" y="4187048"/>
            <a:ext cx="8672193" cy="2117375"/>
          </a:xfrm>
        </p:spPr>
        <p:txBody>
          <a:bodyPr/>
          <a:lstStyle/>
          <a:p>
            <a:pPr algn="l"/>
            <a:r>
              <a:rPr lang="cs-CZ" sz="7200" dirty="0" err="1">
                <a:solidFill>
                  <a:schemeClr val="bg1"/>
                </a:solidFill>
              </a:rPr>
              <a:t>Research</a:t>
            </a:r>
            <a:endParaRPr lang="cs-CZ" sz="7200" dirty="0">
              <a:solidFill>
                <a:schemeClr val="bg1"/>
              </a:solidFill>
            </a:endParaRPr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5116AD3D-E663-D5F8-80CB-5C8341BF9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388319" y="2760146"/>
            <a:ext cx="6398344" cy="6519308"/>
          </a:xfrm>
          <a:prstGeom prst="rect">
            <a:avLst/>
          </a:prstGeom>
        </p:spPr>
      </p:pic>
      <p:pic>
        <p:nvPicPr>
          <p:cNvPr id="20" name="Grafický objekt 19">
            <a:extLst>
              <a:ext uri="{FF2B5EF4-FFF2-40B4-BE49-F238E27FC236}">
                <a16:creationId xmlns:a16="http://schemas.microsoft.com/office/drawing/2014/main" id="{9872DE3C-1481-4530-93E5-C085ED373B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426" y="243438"/>
            <a:ext cx="2551348" cy="119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867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9AD85699-CB2D-48CB-899E-C8626BE0C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6" name="Obrázek 25">
            <a:extLst>
              <a:ext uri="{FF2B5EF4-FFF2-40B4-BE49-F238E27FC236}">
                <a16:creationId xmlns:a16="http://schemas.microsoft.com/office/drawing/2014/main" id="{AA8E3482-3D86-4784-B4AF-EF2B9694AD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8" y="0"/>
            <a:ext cx="12159164" cy="6858000"/>
          </a:xfrm>
          <a:prstGeom prst="rect">
            <a:avLst/>
          </a:prstGeom>
        </p:spPr>
      </p:pic>
      <p:sp>
        <p:nvSpPr>
          <p:cNvPr id="27" name="!!Nadpis-bublina">
            <a:extLst>
              <a:ext uri="{FF2B5EF4-FFF2-40B4-BE49-F238E27FC236}">
                <a16:creationId xmlns:a16="http://schemas.microsoft.com/office/drawing/2014/main" id="{F6968DF0-28A7-473D-9215-3DE2AD0CA90B}"/>
              </a:ext>
            </a:extLst>
          </p:cNvPr>
          <p:cNvSpPr txBox="1">
            <a:spLocks/>
          </p:cNvSpPr>
          <p:nvPr/>
        </p:nvSpPr>
        <p:spPr>
          <a:xfrm>
            <a:off x="16418" y="1300562"/>
            <a:ext cx="50725197" cy="35913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28" name="Zástupný symbol pro obsah 3">
            <a:extLst>
              <a:ext uri="{FF2B5EF4-FFF2-40B4-BE49-F238E27FC236}">
                <a16:creationId xmlns:a16="http://schemas.microsoft.com/office/drawing/2014/main" id="{E2E2090D-F06D-41D2-A08F-B5ABA22F01B2}"/>
              </a:ext>
            </a:extLst>
          </p:cNvPr>
          <p:cNvSpPr txBox="1">
            <a:spLocks/>
          </p:cNvSpPr>
          <p:nvPr/>
        </p:nvSpPr>
        <p:spPr>
          <a:xfrm>
            <a:off x="1457013" y="1344766"/>
            <a:ext cx="9975863" cy="42699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200" indent="-457200" algn="l" defTabSz="914428" rtl="0" eaLnBrk="1" latinLnBrk="0" hangingPunct="1">
              <a:lnSpc>
                <a:spcPts val="3640"/>
              </a:lnSpc>
              <a:spcBef>
                <a:spcPts val="1000"/>
              </a:spcBef>
              <a:buFont typeface="Comenia Sans" panose="02000503080000020004" pitchFamily="50" charset="0"/>
              <a:buChar char="→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4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28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42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57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5000"/>
              </a:lnSpc>
              <a:buNone/>
            </a:pPr>
            <a:r>
              <a:rPr lang="en-US" sz="2000" dirty="0"/>
              <a:t>UHK proves its high standard by passing strict criteria of prestigious international rankings such as QS or THE, it has also successfully qualified in a ranking devoted to sustainability and ecology – the UI Green Metric.</a:t>
            </a: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ABAEEA14-4672-415A-BAC5-F004BE45F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90271" y="3756551"/>
            <a:ext cx="853235" cy="59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Obrázek 31" descr="Obsah obrázku text&#10;&#10;Popis byl vytvořen automaticky">
            <a:extLst>
              <a:ext uri="{FF2B5EF4-FFF2-40B4-BE49-F238E27FC236}">
                <a16:creationId xmlns:a16="http://schemas.microsoft.com/office/drawing/2014/main" id="{A4CFA921-D51F-4296-B844-368AD629782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4055" y="3753947"/>
            <a:ext cx="1337029" cy="582945"/>
          </a:xfrm>
          <a:prstGeom prst="rect">
            <a:avLst/>
          </a:prstGeom>
        </p:spPr>
      </p:pic>
      <p:pic>
        <p:nvPicPr>
          <p:cNvPr id="33" name="Picture 8">
            <a:extLst>
              <a:ext uri="{FF2B5EF4-FFF2-40B4-BE49-F238E27FC236}">
                <a16:creationId xmlns:a16="http://schemas.microsoft.com/office/drawing/2014/main" id="{ED08E5CE-1758-496E-8056-13FA93EFC5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0814062" y="3799420"/>
            <a:ext cx="1110389" cy="528824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9E0062D1-380C-4EB0-A694-691F024B08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00" y="147230"/>
            <a:ext cx="43632120" cy="6710770"/>
          </a:xfrm>
          <a:prstGeom prst="rect">
            <a:avLst/>
          </a:prstGeom>
        </p:spPr>
      </p:pic>
      <p:grpSp>
        <p:nvGrpSpPr>
          <p:cNvPr id="15" name="Skupina 14">
            <a:extLst>
              <a:ext uri="{FF2B5EF4-FFF2-40B4-BE49-F238E27FC236}">
                <a16:creationId xmlns:a16="http://schemas.microsoft.com/office/drawing/2014/main" id="{FF8FFB55-68D4-41F7-8FAC-305293D33606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6" name="Graphic 24">
              <a:extLst>
                <a:ext uri="{FF2B5EF4-FFF2-40B4-BE49-F238E27FC236}">
                  <a16:creationId xmlns:a16="http://schemas.microsoft.com/office/drawing/2014/main" id="{38DE44CE-06E5-4ED9-ADFB-26ADF8F18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7" name="Přímá spojnice 16">
              <a:extLst>
                <a:ext uri="{FF2B5EF4-FFF2-40B4-BE49-F238E27FC236}">
                  <a16:creationId xmlns:a16="http://schemas.microsoft.com/office/drawing/2014/main" id="{4FF47122-4AEF-48E2-9B0D-80B860D1A1F9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4">
              <a:extLst>
                <a:ext uri="{FF2B5EF4-FFF2-40B4-BE49-F238E27FC236}">
                  <a16:creationId xmlns:a16="http://schemas.microsoft.com/office/drawing/2014/main" id="{8E29A810-5C12-435F-BF73-F1B722C63C6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DEA3149B-7271-45FC-BA85-E0193AC16C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id="{8C4B9EA8-6F9E-4295-B60A-A2B5FB807AB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7">
                <a:extLst>
                  <a:ext uri="{FF2B5EF4-FFF2-40B4-BE49-F238E27FC236}">
                    <a16:creationId xmlns:a16="http://schemas.microsoft.com/office/drawing/2014/main" id="{842865A5-1E66-4A67-8D3C-56FC1CD1EC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8">
                <a:extLst>
                  <a:ext uri="{FF2B5EF4-FFF2-40B4-BE49-F238E27FC236}">
                    <a16:creationId xmlns:a16="http://schemas.microsoft.com/office/drawing/2014/main" id="{D2F4F04E-0103-43C3-9C91-A48118ACEA3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9">
                <a:extLst>
                  <a:ext uri="{FF2B5EF4-FFF2-40B4-BE49-F238E27FC236}">
                    <a16:creationId xmlns:a16="http://schemas.microsoft.com/office/drawing/2014/main" id="{56F430AC-086E-43FD-88C8-7B9EC2A7A89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0">
                <a:extLst>
                  <a:ext uri="{FF2B5EF4-FFF2-40B4-BE49-F238E27FC236}">
                    <a16:creationId xmlns:a16="http://schemas.microsoft.com/office/drawing/2014/main" id="{CCE95843-E4CF-4F68-B406-DA6AFE8B16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11">
                <a:extLst>
                  <a:ext uri="{FF2B5EF4-FFF2-40B4-BE49-F238E27FC236}">
                    <a16:creationId xmlns:a16="http://schemas.microsoft.com/office/drawing/2014/main" id="{36CF1AA0-6D0F-43E2-BAFD-1D6033C899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12">
                <a:extLst>
                  <a:ext uri="{FF2B5EF4-FFF2-40B4-BE49-F238E27FC236}">
                    <a16:creationId xmlns:a16="http://schemas.microsoft.com/office/drawing/2014/main" id="{9C7FEF4C-ABD5-4915-B3F5-3FA578D4ABD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13">
                <a:extLst>
                  <a:ext uri="{FF2B5EF4-FFF2-40B4-BE49-F238E27FC236}">
                    <a16:creationId xmlns:a16="http://schemas.microsoft.com/office/drawing/2014/main" id="{063735B8-7354-4CFF-9CAB-4C2DF2C122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0" name="Freeform 14">
                <a:extLst>
                  <a:ext uri="{FF2B5EF4-FFF2-40B4-BE49-F238E27FC236}">
                    <a16:creationId xmlns:a16="http://schemas.microsoft.com/office/drawing/2014/main" id="{3A7E5000-C5BB-4BC8-AAF1-20FDC633A9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1" name="Freeform 15">
                <a:extLst>
                  <a:ext uri="{FF2B5EF4-FFF2-40B4-BE49-F238E27FC236}">
                    <a16:creationId xmlns:a16="http://schemas.microsoft.com/office/drawing/2014/main" id="{2A4AB86F-7E3A-458A-BB43-B324A19A91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2" name="Freeform 16">
                <a:extLst>
                  <a:ext uri="{FF2B5EF4-FFF2-40B4-BE49-F238E27FC236}">
                    <a16:creationId xmlns:a16="http://schemas.microsoft.com/office/drawing/2014/main" id="{BFDD3A5C-C588-452C-80B2-938977DF40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3" name="Rectangle 17">
                <a:extLst>
                  <a:ext uri="{FF2B5EF4-FFF2-40B4-BE49-F238E27FC236}">
                    <a16:creationId xmlns:a16="http://schemas.microsoft.com/office/drawing/2014/main" id="{50A2453A-1447-44CB-91C1-BE7B255A4CE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4" name="Freeform 18">
                <a:extLst>
                  <a:ext uri="{FF2B5EF4-FFF2-40B4-BE49-F238E27FC236}">
                    <a16:creationId xmlns:a16="http://schemas.microsoft.com/office/drawing/2014/main" id="{0C8DB3B6-BCA3-43BB-BAFC-E0537E7E668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5" name="Freeform 19">
                <a:extLst>
                  <a:ext uri="{FF2B5EF4-FFF2-40B4-BE49-F238E27FC236}">
                    <a16:creationId xmlns:a16="http://schemas.microsoft.com/office/drawing/2014/main" id="{8935DABE-5F4A-430B-8B88-D1659FB8BBC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6" name="Freeform 20">
                <a:extLst>
                  <a:ext uri="{FF2B5EF4-FFF2-40B4-BE49-F238E27FC236}">
                    <a16:creationId xmlns:a16="http://schemas.microsoft.com/office/drawing/2014/main" id="{99C5ADBD-661B-4586-9D50-5B120B23CC8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7" name="Freeform 21">
                <a:extLst>
                  <a:ext uri="{FF2B5EF4-FFF2-40B4-BE49-F238E27FC236}">
                    <a16:creationId xmlns:a16="http://schemas.microsoft.com/office/drawing/2014/main" id="{7A90DB5D-7DB3-4813-9FAC-E484A074913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8" name="Freeform 22">
                <a:extLst>
                  <a:ext uri="{FF2B5EF4-FFF2-40B4-BE49-F238E27FC236}">
                    <a16:creationId xmlns:a16="http://schemas.microsoft.com/office/drawing/2014/main" id="{7CE4EF93-4DE0-4454-B049-75A1D358856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9" name="Freeform 23">
                <a:extLst>
                  <a:ext uri="{FF2B5EF4-FFF2-40B4-BE49-F238E27FC236}">
                    <a16:creationId xmlns:a16="http://schemas.microsoft.com/office/drawing/2014/main" id="{9335BED6-BC35-45A4-8F48-9217EC937F7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0" name="Freeform 24">
                <a:extLst>
                  <a:ext uri="{FF2B5EF4-FFF2-40B4-BE49-F238E27FC236}">
                    <a16:creationId xmlns:a16="http://schemas.microsoft.com/office/drawing/2014/main" id="{A160D6B5-1F23-4173-88C2-A671C3DE63C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1" name="Freeform 25">
                <a:extLst>
                  <a:ext uri="{FF2B5EF4-FFF2-40B4-BE49-F238E27FC236}">
                    <a16:creationId xmlns:a16="http://schemas.microsoft.com/office/drawing/2014/main" id="{015DDB29-930C-4D15-AE26-7B0F0625629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2" name="Freeform 26">
                <a:extLst>
                  <a:ext uri="{FF2B5EF4-FFF2-40B4-BE49-F238E27FC236}">
                    <a16:creationId xmlns:a16="http://schemas.microsoft.com/office/drawing/2014/main" id="{317193D2-3137-4B5F-AF42-683F2C02B28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3" name="Oval 27">
                <a:extLst>
                  <a:ext uri="{FF2B5EF4-FFF2-40B4-BE49-F238E27FC236}">
                    <a16:creationId xmlns:a16="http://schemas.microsoft.com/office/drawing/2014/main" id="{F440FAF1-6432-4603-A322-DE25524A995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4" name="Freeform 28">
                <a:extLst>
                  <a:ext uri="{FF2B5EF4-FFF2-40B4-BE49-F238E27FC236}">
                    <a16:creationId xmlns:a16="http://schemas.microsoft.com/office/drawing/2014/main" id="{D6054141-74FD-44E8-8551-6BED6D7DD2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5" name="Freeform 29">
                <a:extLst>
                  <a:ext uri="{FF2B5EF4-FFF2-40B4-BE49-F238E27FC236}">
                    <a16:creationId xmlns:a16="http://schemas.microsoft.com/office/drawing/2014/main" id="{294FBEF2-A62D-4C6A-B467-9233ED5763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6" name="Freeform 30">
                <a:extLst>
                  <a:ext uri="{FF2B5EF4-FFF2-40B4-BE49-F238E27FC236}">
                    <a16:creationId xmlns:a16="http://schemas.microsoft.com/office/drawing/2014/main" id="{3D2A2742-7027-48FC-8A89-1E75FC1D02E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graphicFrame>
        <p:nvGraphicFramePr>
          <p:cNvPr id="58" name="Tabulka 57">
            <a:extLst>
              <a:ext uri="{FF2B5EF4-FFF2-40B4-BE49-F238E27FC236}">
                <a16:creationId xmlns:a16="http://schemas.microsoft.com/office/drawing/2014/main" id="{25239FD4-5CBB-463B-BF15-8A9C857F34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9146967"/>
              </p:ext>
            </p:extLst>
          </p:nvPr>
        </p:nvGraphicFramePr>
        <p:xfrm>
          <a:off x="934497" y="2521766"/>
          <a:ext cx="6675190" cy="428832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3041528">
                  <a:extLst>
                    <a:ext uri="{9D8B030D-6E8A-4147-A177-3AD203B41FA5}">
                      <a16:colId xmlns:a16="http://schemas.microsoft.com/office/drawing/2014/main" val="2541310027"/>
                    </a:ext>
                  </a:extLst>
                </a:gridCol>
                <a:gridCol w="1816831">
                  <a:extLst>
                    <a:ext uri="{9D8B030D-6E8A-4147-A177-3AD203B41FA5}">
                      <a16:colId xmlns:a16="http://schemas.microsoft.com/office/drawing/2014/main" val="728513316"/>
                    </a:ext>
                  </a:extLst>
                </a:gridCol>
                <a:gridCol w="1816831">
                  <a:extLst>
                    <a:ext uri="{9D8B030D-6E8A-4147-A177-3AD203B41FA5}">
                      <a16:colId xmlns:a16="http://schemas.microsoft.com/office/drawing/2014/main" val="3991734581"/>
                    </a:ext>
                  </a:extLst>
                </a:gridCol>
              </a:tblGrid>
              <a:tr h="354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noProof="0" dirty="0">
                          <a:effectLst/>
                          <a:latin typeface="+mn-lt"/>
                        </a:rPr>
                        <a:t>UHK </a:t>
                      </a:r>
                      <a:r>
                        <a:rPr lang="cs-CZ" sz="1400" u="none" strike="noStrike" noProof="0" dirty="0" err="1">
                          <a:effectLst/>
                          <a:latin typeface="+mn-lt"/>
                        </a:rPr>
                        <a:t>Rankings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2024</a:t>
                      </a:r>
                      <a:endParaRPr lang="cs-CZ" sz="1400" dirty="0"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2025</a:t>
                      </a:r>
                      <a:endParaRPr lang="en-US" sz="1400" b="1" i="0" u="none" strike="noStrike" noProof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3123098004"/>
                  </a:ext>
                </a:extLst>
              </a:tr>
              <a:tr h="35400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cs-CZ" sz="1400" b="1" u="none" strike="noStrike" dirty="0">
                          <a:effectLst/>
                          <a:latin typeface="+mn-lt"/>
                        </a:rPr>
                        <a:t>THE WUR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1201–1500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1001–1200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3667417888"/>
                  </a:ext>
                </a:extLst>
              </a:tr>
              <a:tr h="354000">
                <a:tc>
                  <a:txBody>
                    <a:bodyPr/>
                    <a:lstStyle/>
                    <a:p>
                      <a:pPr marL="0" marR="0" lvl="0" indent="0" algn="l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</a:t>
                      </a:r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by </a:t>
                      </a:r>
                      <a:r>
                        <a:rPr lang="cs-CZ" sz="1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subject</a:t>
                      </a:r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Education </a:t>
                      </a:r>
                      <a:r>
                        <a:rPr lang="cs-CZ" sz="1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Studies</a:t>
                      </a:r>
                      <a:endParaRPr lang="en-AU" sz="1400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601+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1789460903"/>
                  </a:ext>
                </a:extLst>
              </a:tr>
              <a:tr h="354000">
                <a:tc>
                  <a:txBody>
                    <a:bodyPr/>
                    <a:lstStyle/>
                    <a:p>
                      <a:pPr marL="0" marR="0" lvl="0" indent="0" algn="l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THE by </a:t>
                      </a:r>
                      <a:r>
                        <a:rPr lang="cs-CZ" sz="1400" u="none" strike="noStrike" dirty="0" err="1">
                          <a:effectLst/>
                          <a:latin typeface="+mn-lt"/>
                        </a:rPr>
                        <a:t>subject</a:t>
                      </a:r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: </a:t>
                      </a:r>
                      <a:r>
                        <a:rPr lang="cs-CZ" sz="1400" u="none" strike="noStrike" noProof="0" dirty="0" err="1">
                          <a:effectLst/>
                          <a:latin typeface="+mn-lt"/>
                        </a:rPr>
                        <a:t>Computer</a:t>
                      </a:r>
                      <a:r>
                        <a:rPr lang="cs-CZ" sz="1400" u="none" strike="noStrike" noProof="0" dirty="0">
                          <a:effectLst/>
                          <a:latin typeface="+mn-lt"/>
                        </a:rPr>
                        <a:t> Science</a:t>
                      </a:r>
                      <a:endParaRPr lang="en-AU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601–800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601–1000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1834323947"/>
                  </a:ext>
                </a:extLst>
              </a:tr>
              <a:tr h="354000">
                <a:tc>
                  <a:txBody>
                    <a:bodyPr/>
                    <a:lstStyle/>
                    <a:p>
                      <a:pPr marL="0" marR="0" lvl="0" indent="0" algn="l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THE by </a:t>
                      </a:r>
                      <a:r>
                        <a:rPr lang="cs-CZ" sz="1400" u="none" strike="noStrike" dirty="0" err="1">
                          <a:effectLst/>
                          <a:latin typeface="+mn-lt"/>
                        </a:rPr>
                        <a:t>subject</a:t>
                      </a:r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: </a:t>
                      </a:r>
                      <a:r>
                        <a:rPr lang="cs-CZ" sz="1400" u="none" strike="noStrike" noProof="0" dirty="0" err="1">
                          <a:effectLst/>
                          <a:latin typeface="+mn-lt"/>
                        </a:rPr>
                        <a:t>Physical</a:t>
                      </a:r>
                      <a:r>
                        <a:rPr lang="cs-CZ" sz="1400" u="none" strike="noStrike" noProof="0" dirty="0">
                          <a:effectLst/>
                          <a:latin typeface="+mn-lt"/>
                        </a:rPr>
                        <a:t> Science</a:t>
                      </a:r>
                      <a:endParaRPr lang="en-AU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1001+</a:t>
                      </a: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801–1000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442177102"/>
                  </a:ext>
                </a:extLst>
              </a:tr>
              <a:tr h="354000">
                <a:tc>
                  <a:txBody>
                    <a:bodyPr/>
                    <a:lstStyle/>
                    <a:p>
                      <a:pPr marL="0" marR="0" lvl="0" indent="0" algn="l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THE by </a:t>
                      </a:r>
                      <a:r>
                        <a:rPr lang="cs-CZ" sz="1400" u="none" strike="noStrike" dirty="0" err="1">
                          <a:effectLst/>
                          <a:latin typeface="+mn-lt"/>
                        </a:rPr>
                        <a:t>subject</a:t>
                      </a:r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: </a:t>
                      </a:r>
                      <a:r>
                        <a:rPr lang="cs-CZ" sz="1400" u="none" strike="noStrike" dirty="0" err="1">
                          <a:effectLst/>
                          <a:latin typeface="+mn-lt"/>
                        </a:rPr>
                        <a:t>Life</a:t>
                      </a:r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cs-CZ" sz="1400" u="none" strike="noStrike" dirty="0" err="1">
                          <a:effectLst/>
                          <a:latin typeface="+mn-lt"/>
                        </a:rPr>
                        <a:t>Sciences</a:t>
                      </a:r>
                      <a:endParaRPr lang="en-AU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601–800</a:t>
                      </a: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501–600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2134920925"/>
                  </a:ext>
                </a:extLst>
              </a:tr>
              <a:tr h="354000">
                <a:tc>
                  <a:txBody>
                    <a:bodyPr/>
                    <a:lstStyle/>
                    <a:p>
                      <a:pPr marL="0" marR="0" lvl="0" indent="0" algn="l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THE by </a:t>
                      </a:r>
                      <a:r>
                        <a:rPr lang="cs-CZ" sz="1400" u="none" strike="noStrike" dirty="0" err="1">
                          <a:effectLst/>
                          <a:latin typeface="+mn-lt"/>
                        </a:rPr>
                        <a:t>subject</a:t>
                      </a:r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: </a:t>
                      </a:r>
                      <a:r>
                        <a:rPr lang="cs-CZ" sz="1400" u="none" strike="noStrike" dirty="0" err="1">
                          <a:effectLst/>
                          <a:latin typeface="+mn-lt"/>
                        </a:rPr>
                        <a:t>Arts</a:t>
                      </a:r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 &amp; </a:t>
                      </a:r>
                      <a:r>
                        <a:rPr lang="cs-CZ" sz="1400" u="none" strike="noStrike" dirty="0" err="1">
                          <a:effectLst/>
                          <a:latin typeface="+mn-lt"/>
                        </a:rPr>
                        <a:t>Humanities</a:t>
                      </a:r>
                      <a:endParaRPr lang="en-AU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601+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4025173225"/>
                  </a:ext>
                </a:extLst>
              </a:tr>
              <a:tr h="354000">
                <a:tc>
                  <a:txBody>
                    <a:bodyPr/>
                    <a:lstStyle/>
                    <a:p>
                      <a:pPr algn="l" fontAlgn="b"/>
                      <a:r>
                        <a:rPr lang="en-AU" sz="1400" u="none" strike="noStrike" noProof="0" dirty="0">
                          <a:effectLst/>
                          <a:latin typeface="+mn-lt"/>
                        </a:rPr>
                        <a:t>THE Young Universities</a:t>
                      </a:r>
                      <a:endParaRPr lang="en-AU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  <a:latin typeface="+mn-lt"/>
                        </a:rPr>
                        <a:t>351–400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1885249980"/>
                  </a:ext>
                </a:extLst>
              </a:tr>
              <a:tr h="35400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>
                          <a:effectLst/>
                          <a:latin typeface="+mn-lt"/>
                        </a:rPr>
                        <a:t>QS WUR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1001–1200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1001–1200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2934486372"/>
                  </a:ext>
                </a:extLst>
              </a:tr>
              <a:tr h="35400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QS EECA/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Europe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403</a:t>
                      </a: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2498644435"/>
                  </a:ext>
                </a:extLst>
              </a:tr>
              <a:tr h="35400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QS </a:t>
                      </a:r>
                      <a:r>
                        <a:rPr lang="cs-CZ" sz="1400" u="none" strike="noStrike" dirty="0" err="1">
                          <a:effectLst/>
                          <a:latin typeface="+mn-lt"/>
                        </a:rPr>
                        <a:t>Eastern</a:t>
                      </a:r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cs-CZ" sz="1400" u="none" strike="noStrike" dirty="0" err="1">
                          <a:effectLst/>
                          <a:latin typeface="+mn-lt"/>
                        </a:rPr>
                        <a:t>Europe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  <a:latin typeface="+mn-lt"/>
                        </a:rPr>
                        <a:t>41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3129925450"/>
                  </a:ext>
                </a:extLst>
              </a:tr>
              <a:tr h="35400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>
                          <a:effectLst/>
                          <a:latin typeface="+mn-lt"/>
                        </a:rPr>
                        <a:t>UI GREEN METRIC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  <a:latin typeface="+mn-lt"/>
                        </a:rPr>
                        <a:t>527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1756036405"/>
                  </a:ext>
                </a:extLst>
              </a:tr>
            </a:tbl>
          </a:graphicData>
        </a:graphic>
      </p:graphicFrame>
      <p:sp>
        <p:nvSpPr>
          <p:cNvPr id="3" name="Nadpis 2">
            <a:extLst>
              <a:ext uri="{FF2B5EF4-FFF2-40B4-BE49-F238E27FC236}">
                <a16:creationId xmlns:a16="http://schemas.microsoft.com/office/drawing/2014/main" id="{6874B00D-3F8E-42A6-B905-B759F3954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UHK/FIM </a:t>
            </a:r>
            <a:r>
              <a:rPr lang="cs-CZ" dirty="0" err="1"/>
              <a:t>rankings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1885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44444E-6 L 3.95833E-6 0.04444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20000" decel="8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-2.22222E-6 L 2.29167E-6 0.04422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9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20000" decel="8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9167E-6 4.44444E-6 L 2.29167E-6 0.02847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L -1.875E-6 0.02847 " pathEditMode="relative" rAng="0" ptsTypes="AA">
                                      <p:cBhvr>
                                        <p:cTn id="25" dur="500" spd="-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!!Nadpis-bublina">
            <a:extLst>
              <a:ext uri="{FF2B5EF4-FFF2-40B4-BE49-F238E27FC236}">
                <a16:creationId xmlns:a16="http://schemas.microsoft.com/office/drawing/2014/main" id="{AD02E7F3-EA39-48C3-1B47-AA3BC43E63D5}"/>
              </a:ext>
            </a:extLst>
          </p:cNvPr>
          <p:cNvSpPr txBox="1">
            <a:spLocks/>
          </p:cNvSpPr>
          <p:nvPr/>
        </p:nvSpPr>
        <p:spPr>
          <a:xfrm flipH="1">
            <a:off x="9651" y="2498852"/>
            <a:ext cx="11258423" cy="4364297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i="1" dirty="0"/>
              <a:t>    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C1433A5-0BC5-AAF5-B7C6-B6773D96DB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6498205"/>
              </p:ext>
            </p:extLst>
          </p:nvPr>
        </p:nvGraphicFramePr>
        <p:xfrm>
          <a:off x="2421229" y="2899235"/>
          <a:ext cx="7386032" cy="3433714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149773">
                  <a:extLst>
                    <a:ext uri="{9D8B030D-6E8A-4147-A177-3AD203B41FA5}">
                      <a16:colId xmlns:a16="http://schemas.microsoft.com/office/drawing/2014/main" val="2464137212"/>
                    </a:ext>
                  </a:extLst>
                </a:gridCol>
                <a:gridCol w="1412221">
                  <a:extLst>
                    <a:ext uri="{9D8B030D-6E8A-4147-A177-3AD203B41FA5}">
                      <a16:colId xmlns:a16="http://schemas.microsoft.com/office/drawing/2014/main" val="2671497927"/>
                    </a:ext>
                  </a:extLst>
                </a:gridCol>
                <a:gridCol w="1574688">
                  <a:extLst>
                    <a:ext uri="{9D8B030D-6E8A-4147-A177-3AD203B41FA5}">
                      <a16:colId xmlns:a16="http://schemas.microsoft.com/office/drawing/2014/main" val="3136068301"/>
                    </a:ext>
                  </a:extLst>
                </a:gridCol>
                <a:gridCol w="1524698">
                  <a:extLst>
                    <a:ext uri="{9D8B030D-6E8A-4147-A177-3AD203B41FA5}">
                      <a16:colId xmlns:a16="http://schemas.microsoft.com/office/drawing/2014/main" val="2242031842"/>
                    </a:ext>
                  </a:extLst>
                </a:gridCol>
                <a:gridCol w="1724652">
                  <a:extLst>
                    <a:ext uri="{9D8B030D-6E8A-4147-A177-3AD203B41FA5}">
                      <a16:colId xmlns:a16="http://schemas.microsoft.com/office/drawing/2014/main" val="170613182"/>
                    </a:ext>
                  </a:extLst>
                </a:gridCol>
              </a:tblGrid>
              <a:tr h="466997">
                <a:tc row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Year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noProof="0"/>
                        <a:t>Web of Science</a:t>
                      </a:r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noProof="0"/>
                        <a:t>Scopus</a:t>
                      </a:r>
                      <a:endParaRPr lang="en-US" noProof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049742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Journals</a:t>
                      </a:r>
                    </a:p>
                  </a:txBody>
                  <a:tcPr anchor="ctr"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Proceedings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Journals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Proceedings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9855276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0" dirty="0"/>
                        <a:t>2019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61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52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57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60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99315771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0" dirty="0"/>
                        <a:t>2020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83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31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71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36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33346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2021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15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102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32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247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2022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16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3355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2023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16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6692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2024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35227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/>
                        <a:t>2025</a:t>
                      </a:r>
                      <a:r>
                        <a:rPr lang="en-US" b="0" baseline="30000"/>
                        <a:t>*</a:t>
                      </a:r>
                      <a:endParaRPr lang="en-US" b="0" baseline="300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971561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A0F81542-1195-0B1B-4570-D6D46B4F2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 on </a:t>
            </a:r>
            <a:r>
              <a:rPr lang="cs-CZ" dirty="0"/>
              <a:t>J</a:t>
            </a:r>
            <a:r>
              <a:rPr lang="en-US" dirty="0" err="1"/>
              <a:t>ournals</a:t>
            </a:r>
            <a:endParaRPr lang="en-US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807A110A-6E15-F81D-13E9-D86B776BA52B}"/>
              </a:ext>
            </a:extLst>
          </p:cNvPr>
          <p:cNvSpPr/>
          <p:nvPr/>
        </p:nvSpPr>
        <p:spPr bwMode="auto">
          <a:xfrm>
            <a:off x="0" y="523727"/>
            <a:ext cx="3055442" cy="655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892969" tIns="223266" rIns="642938" bIns="223266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cs-CZ" sz="3750" b="1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AC1E0634-8FBF-DD01-110E-122E1E342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1903" y="465422"/>
            <a:ext cx="700394" cy="713635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0E3FA71-7D0C-DE47-128F-57A841E31777}"/>
              </a:ext>
            </a:extLst>
          </p:cNvPr>
          <p:cNvSpPr txBox="1"/>
          <p:nvPr/>
        </p:nvSpPr>
        <p:spPr>
          <a:xfrm>
            <a:off x="2744179" y="6370390"/>
            <a:ext cx="31081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200"/>
              <a:t>* December 2025 not included</a:t>
            </a:r>
          </a:p>
        </p:txBody>
      </p:sp>
    </p:spTree>
    <p:extLst>
      <p:ext uri="{BB962C8B-B14F-4D97-AF65-F5344CB8AC3E}">
        <p14:creationId xmlns:p14="http://schemas.microsoft.com/office/powerpoint/2010/main" val="1903928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theme/theme1.xml><?xml version="1.0" encoding="utf-8"?>
<a:theme xmlns:a="http://schemas.openxmlformats.org/drawingml/2006/main" name="EN_UHK-FIM_wide">
  <a:themeElements>
    <a:clrScheme name="UHK">
      <a:dk1>
        <a:srgbClr val="000000"/>
      </a:dk1>
      <a:lt1>
        <a:sysClr val="window" lastClr="FFFFFF"/>
      </a:lt1>
      <a:dk2>
        <a:srgbClr val="404040"/>
      </a:dk2>
      <a:lt2>
        <a:srgbClr val="BFBFBF"/>
      </a:lt2>
      <a:accent1>
        <a:srgbClr val="009FDF"/>
      </a:accent1>
      <a:accent2>
        <a:srgbClr val="CE0058"/>
      </a:accent2>
      <a:accent3>
        <a:srgbClr val="84BD00"/>
      </a:accent3>
      <a:accent4>
        <a:srgbClr val="FFA300"/>
      </a:accent4>
      <a:accent5>
        <a:srgbClr val="000000"/>
      </a:accent5>
      <a:accent6>
        <a:srgbClr val="FFFFFF"/>
      </a:accent6>
      <a:hlink>
        <a:srgbClr val="008CF0"/>
      </a:hlink>
      <a:folHlink>
        <a:srgbClr val="A5238C"/>
      </a:folHlink>
    </a:clrScheme>
    <a:fontScheme name="UHK">
      <a:majorFont>
        <a:latin typeface="Comenia Sans"/>
        <a:ea typeface=""/>
        <a:cs typeface=""/>
      </a:majorFont>
      <a:minorFont>
        <a:latin typeface="Comenia Sans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2">
            <a:lumMod val="20000"/>
            <a:lumOff val="80000"/>
          </a:schemeClr>
        </a:solidFill>
        <a:ln>
          <a:noFill/>
        </a:ln>
      </a:spPr>
      <a:bodyPr vert="horz" wrap="square" lIns="892969" tIns="223266" rIns="642938" bIns="223266" numCol="1" anchor="ctr" anchorCtr="0" compatLnSpc="1">
        <a:prstTxWarp prst="textNoShape">
          <a:avLst/>
        </a:prstTxWarp>
      </a:bodyPr>
      <a:lstStyle>
        <a:defPPr>
          <a:defRPr sz="3750" b="1" dirty="0" smtClean="0"/>
        </a:defPPr>
      </a:lstStyle>
    </a:spDef>
  </a:objectDefaults>
  <a:extraClrSchemeLst/>
  <a:extLst>
    <a:ext uri="{05A4C25C-085E-4340-85A3-A5531E510DB2}">
      <thm15:themeFamily xmlns:thm15="http://schemas.microsoft.com/office/thememl/2012/main" name="EN_UHK-FIM_wide" id="{D5902C9E-006C-45F4-BB06-DD6D58965CD8}" vid="{32B32BA4-1D2D-43E1-8AAC-A349F472F7B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B7FF51DF816B942B35370B508EE7351" ma:contentTypeVersion="10" ma:contentTypeDescription="Vytvoří nový dokument" ma:contentTypeScope="" ma:versionID="e3b924b8ef33627e67394ab77afa9ba8">
  <xsd:schema xmlns:xsd="http://www.w3.org/2001/XMLSchema" xmlns:xs="http://www.w3.org/2001/XMLSchema" xmlns:p="http://schemas.microsoft.com/office/2006/metadata/properties" xmlns:ns2="f022382a-7f18-4f13-bf6d-2c66d34117bd" targetNamespace="http://schemas.microsoft.com/office/2006/metadata/properties" ma:root="true" ma:fieldsID="12d54e50de3941e237b90c9de6061989" ns2:_="">
    <xsd:import namespace="f022382a-7f18-4f13-bf6d-2c66d34117b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22382a-7f18-4f13-bf6d-2c66d34117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Značky obrázků" ma:readOnly="false" ma:fieldId="{5cf76f15-5ced-4ddc-b409-7134ff3c332f}" ma:taxonomyMulti="true" ma:sspId="e974ff0b-3e6f-4ba5-aac4-56450629445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022382a-7f18-4f13-bf6d-2c66d34117b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02A1B9-C40D-427B-BEB4-070DC34C1B3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69D0476-40DE-443E-81D6-15AABAFDE6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22382a-7f18-4f13-bf6d-2c66d34117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D348C7D-35FE-4235-98C8-494FE437DB60}">
  <ds:schemaRefs>
    <ds:schemaRef ds:uri="f022382a-7f18-4f13-bf6d-2c66d34117b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EN_UHK-FIM_wide</Template>
  <TotalTime>863</TotalTime>
  <Words>2383</Words>
  <Application>Microsoft Office PowerPoint</Application>
  <PresentationFormat>Širokoúhlá obrazovka</PresentationFormat>
  <Paragraphs>409</Paragraphs>
  <Slides>41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51" baseType="lpstr">
      <vt:lpstr>Aptos</vt:lpstr>
      <vt:lpstr>Arial</vt:lpstr>
      <vt:lpstr>Arial,Sans-Serif</vt:lpstr>
      <vt:lpstr>Calibri</vt:lpstr>
      <vt:lpstr>Comenia Sans</vt:lpstr>
      <vt:lpstr>Courier New</vt:lpstr>
      <vt:lpstr>Standardní systémové písmo</vt:lpstr>
      <vt:lpstr>Verdana</vt:lpstr>
      <vt:lpstr>Wingdings</vt:lpstr>
      <vt:lpstr>EN_UHK-FIM_wide</vt:lpstr>
      <vt:lpstr>Prezentace aplikace PowerPoint</vt:lpstr>
      <vt:lpstr>Prezentace aplikace PowerPoint</vt:lpstr>
      <vt:lpstr>Prezentace aplikace PowerPoint</vt:lpstr>
      <vt:lpstr>Management of the Faculty of  Informatics and Management</vt:lpstr>
      <vt:lpstr>Faculty of Informatics and Management</vt:lpstr>
      <vt:lpstr>Organizational structure of the faculty</vt:lpstr>
      <vt:lpstr>Research</vt:lpstr>
      <vt:lpstr>UHK/FIM rankings</vt:lpstr>
      <vt:lpstr>Focus on Journals</vt:lpstr>
      <vt:lpstr>Research profile in Web of Science</vt:lpstr>
      <vt:lpstr>FORD 5.2 - Business and Economics: a comparison among faculties</vt:lpstr>
      <vt:lpstr>FORD 1.2 - Computer Science: a comparison among faculties</vt:lpstr>
      <vt:lpstr>Qs and the Internationalization of Publications</vt:lpstr>
      <vt:lpstr> Research Activities and Projects University of Hradec Kralove, Faculty of Informatics and Management </vt:lpstr>
      <vt:lpstr> </vt:lpstr>
      <vt:lpstr>Dept. of Information Technologies - Research Activities</vt:lpstr>
      <vt:lpstr>Dept. of Information Technologies - Project ARTISEC</vt:lpstr>
      <vt:lpstr> </vt:lpstr>
      <vt:lpstr>Dept. of Informatics and Quantitative Methods - Research </vt:lpstr>
      <vt:lpstr>Dept. of Informatics and Quantitative Methods - Projects </vt:lpstr>
      <vt:lpstr> </vt:lpstr>
      <vt:lpstr>Dept. of Economics - Research Activities</vt:lpstr>
      <vt:lpstr>Dept. of Economics - Projects</vt:lpstr>
      <vt:lpstr> </vt:lpstr>
      <vt:lpstr>Dept. of Management – Research Activities</vt:lpstr>
      <vt:lpstr> </vt:lpstr>
      <vt:lpstr>Dept. of Recreology and Tourism – Research Activities</vt:lpstr>
      <vt:lpstr>Dept. of Recreology and Tourism – Research Activities</vt:lpstr>
      <vt:lpstr> </vt:lpstr>
      <vt:lpstr>Dept. of Applied Linguistics</vt:lpstr>
      <vt:lpstr>Dept. of Applied Linguistics - Projects</vt:lpstr>
      <vt:lpstr>Study Programs</vt:lpstr>
      <vt:lpstr>Study Programs</vt:lpstr>
      <vt:lpstr> International Cooperation</vt:lpstr>
      <vt:lpstr>Achievements in International Cooperation</vt:lpstr>
      <vt:lpstr>Other Internatioal Projects</vt:lpstr>
      <vt:lpstr>Internationalisation</vt:lpstr>
      <vt:lpstr>              Summer School Czech It Out</vt:lpstr>
      <vt:lpstr>Prezentace aplikace PowerPoint</vt:lpstr>
      <vt:lpstr>Achievements in Regional Cooperation</vt:lpstr>
      <vt:lpstr>www.uhk.cz/en/fim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Bureš Vladimír</dc:creator>
  <cp:lastModifiedBy>Hebková Monika</cp:lastModifiedBy>
  <cp:revision>1262</cp:revision>
  <dcterms:created xsi:type="dcterms:W3CDTF">2024-12-16T15:29:11Z</dcterms:created>
  <dcterms:modified xsi:type="dcterms:W3CDTF">2025-12-10T11:02:55Z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0x0101005B7FF51DF816B942B35370B508EE7351</vt:lpwstr>
  </property>
  <property fmtid="{D5CDD505-2E9C-101B-9397-08002B2CF9AE}" pid="3" name="MediaServiceImageTags">
    <vt:lpwstr/>
  </property>
</Properties>
</file>