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3"/>
  </p:sldMasterIdLst>
  <p:notesMasterIdLst>
    <p:notesMasterId r:id="rId23"/>
  </p:notesMasterIdLst>
  <p:sldIdLst>
    <p:sldId id="256" r:id="rId4"/>
    <p:sldId id="268" r:id="rId5"/>
    <p:sldId id="276" r:id="rId6"/>
    <p:sldId id="290" r:id="rId7"/>
    <p:sldId id="291" r:id="rId8"/>
    <p:sldId id="292" r:id="rId9"/>
    <p:sldId id="293" r:id="rId10"/>
    <p:sldId id="294" r:id="rId11"/>
    <p:sldId id="295" r:id="rId12"/>
    <p:sldId id="275" r:id="rId13"/>
    <p:sldId id="296" r:id="rId14"/>
    <p:sldId id="297" r:id="rId15"/>
    <p:sldId id="298" r:id="rId16"/>
    <p:sldId id="299" r:id="rId17"/>
    <p:sldId id="300" r:id="rId18"/>
    <p:sldId id="301" r:id="rId19"/>
    <p:sldId id="303" r:id="rId20"/>
    <p:sldId id="302" r:id="rId21"/>
    <p:sldId id="289" r:id="rId22"/>
  </p:sldIdLst>
  <p:sldSz cx="9144000" cy="6858000" type="screen4x3"/>
  <p:notesSz cx="6797675" cy="987425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171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FEBB4C0C-0F5A-4E84-8855-12C25355957F}" type="datetimeFigureOut">
              <a:rPr lang="cs-CZ"/>
              <a:pPr>
                <a:defRPr/>
              </a:pPr>
              <a:t>27.05.2020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ED3245-B111-42C2-B18A-C82513DF354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0745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A0A86-E63D-4335-BA06-6F1E20B78BE0}" type="datetime1">
              <a:rPr lang="en-US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BA98CA-31BB-48A3-AF67-C6C6B672124D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273919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2AB0B-70B7-4E02-BBFA-19F0BDE03889}" type="datetime1">
              <a:rPr lang="en-US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B1237-2506-4AAB-9BD4-20DD6741819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194903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4D7CF-E36C-4297-AB65-83BA2EDF8FD5}" type="datetime1">
              <a:rPr lang="en-US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48BB4-A955-4094-A674-74D83A5C21F9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420289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V. rozdělení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quarter" idx="10"/>
          </p:nvPr>
        </p:nvSpPr>
        <p:spPr>
          <a:xfrm>
            <a:off x="4615200" y="470517"/>
            <a:ext cx="4075200" cy="576000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2600">
                <a:solidFill>
                  <a:schemeClr val="bg1"/>
                </a:solidFill>
                <a:latin typeface="Comenia Sans" pitchFamily="50" charset="-18"/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1"/>
          </p:nvPr>
        </p:nvSpPr>
        <p:spPr>
          <a:xfrm>
            <a:off x="1324800" y="1602000"/>
            <a:ext cx="7362000" cy="1238854"/>
          </a:xfrm>
          <a:prstGeom prst="rect">
            <a:avLst/>
          </a:prstGeom>
        </p:spPr>
        <p:txBody>
          <a:bodyPr/>
          <a:lstStyle>
            <a:lvl1pPr marL="0" indent="0" eaLnBrk="1" hangingPunct="1">
              <a:spcBef>
                <a:spcPct val="0"/>
              </a:spcBef>
              <a:buFont typeface="Arial" charset="0"/>
              <a:buNone/>
              <a:defRPr sz="4200" b="1">
                <a:solidFill>
                  <a:schemeClr val="tx1"/>
                </a:solidFill>
                <a:latin typeface="Comenia Sans" pitchFamily="50" charset="-18"/>
              </a:defRPr>
            </a:lvl1pPr>
            <a:lvl2pPr>
              <a:defRPr sz="2600">
                <a:solidFill>
                  <a:schemeClr val="bg1">
                    <a:lumMod val="50000"/>
                  </a:schemeClr>
                </a:solidFill>
                <a:latin typeface="Comenia Sans" pitchFamily="50" charset="-18"/>
              </a:defRPr>
            </a:lvl2pPr>
            <a:lvl3pPr>
              <a:defRPr sz="2600">
                <a:solidFill>
                  <a:schemeClr val="bg1">
                    <a:lumMod val="50000"/>
                  </a:schemeClr>
                </a:solidFill>
                <a:latin typeface="Comenia Sans" pitchFamily="50" charset="-18"/>
              </a:defRPr>
            </a:lvl3pPr>
            <a:lvl4pPr>
              <a:defRPr sz="2600">
                <a:solidFill>
                  <a:schemeClr val="bg1">
                    <a:lumMod val="50000"/>
                  </a:schemeClr>
                </a:solidFill>
                <a:latin typeface="Comenia Sans" pitchFamily="50" charset="-18"/>
              </a:defRPr>
            </a:lvl4pPr>
            <a:lvl5pPr>
              <a:defRPr sz="2600">
                <a:solidFill>
                  <a:schemeClr val="bg1">
                    <a:lumMod val="50000"/>
                  </a:schemeClr>
                </a:solidFill>
                <a:latin typeface="Comenia Sans" pitchFamily="50" charset="-18"/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>
          <a:xfrm>
            <a:off x="1324800" y="2849409"/>
            <a:ext cx="7362000" cy="3373838"/>
          </a:xfrm>
          <a:prstGeom prst="rect">
            <a:avLst/>
          </a:prstGeom>
        </p:spPr>
        <p:txBody>
          <a:bodyPr/>
          <a:lstStyle>
            <a:lvl1pPr marL="0" indent="0" eaLnBrk="1" hangingPunct="1">
              <a:spcBef>
                <a:spcPct val="0"/>
              </a:spcBef>
              <a:buFont typeface="Arial" charset="0"/>
              <a:buNone/>
              <a:defRPr sz="2600">
                <a:solidFill>
                  <a:schemeClr val="bg1">
                    <a:lumMod val="50000"/>
                  </a:schemeClr>
                </a:solidFill>
                <a:latin typeface="Comenia Sans" pitchFamily="50" charset="-18"/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704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AE50E-6021-431E-8013-8FBD5C98C432}" type="datetime1">
              <a:rPr lang="en-US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564D8-AF80-4034-A1F7-18C93F409920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15021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0756B-7C06-4BC6-B4B4-A83C4D5563BC}" type="datetime1">
              <a:rPr lang="en-US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82BCDA-D0D0-4840-9FF9-A6A549476D4D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660132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6C16D-C163-4B5C-87D3-F03DF3CE3948}" type="datetime1">
              <a:rPr lang="en-US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4C1ECA-6329-43DA-B4BB-F7705FD2179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170345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3C123-25FE-4CB5-99AF-531AE27D3394}" type="datetime1">
              <a:rPr lang="en-US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56FD41-C867-4242-B88E-F8D353881D15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33969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D88EC-6F7A-475B-8C28-8B3CA740560F}" type="datetime1">
              <a:rPr lang="en-US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0F1150-BF06-4413-A4DB-5D559325E100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637907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FD30B-2EBE-429B-A563-D067940DA84D}" type="datetime1">
              <a:rPr lang="en-US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403442-DB4D-48DB-991B-2F961E4BAD83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398124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15C34-FF11-4848-9D28-E21208A850F6}" type="datetime1">
              <a:rPr lang="en-US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3CA12-DBE8-4C4A-9373-270D780F09F0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217666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1DB3F-29F3-4326-B915-256819973096}" type="datetime1">
              <a:rPr lang="en-US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F6069C-0EF0-46CD-96B8-7E396ECB011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969398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en-US" altLang="cs-CZ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55B9F146-3168-4DC8-8523-32FADC035F61}" type="datetime1">
              <a:rPr lang="en-US"/>
              <a:pPr>
                <a:defRPr/>
              </a:pPr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5907FFD1-95AE-46D8-BF81-3E9C20DCA3FD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2382473" y="2986088"/>
            <a:ext cx="3870690" cy="1117600"/>
          </a:xfrm>
        </p:spPr>
        <p:txBody>
          <a:bodyPr lIns="0" tIns="0" rIns="0" bIns="0" anchor="b"/>
          <a:lstStyle/>
          <a:p>
            <a:pPr algn="r" eaLnBrk="1" hangingPunct="1"/>
            <a:r>
              <a:rPr lang="cs-CZ" altLang="cs-CZ" sz="5400" b="1" dirty="0" smtClean="0">
                <a:latin typeface="Comenia Sans" charset="0"/>
              </a:rPr>
              <a:t>Tou cestou, tím směrem  </a:t>
            </a:r>
            <a:endParaRPr lang="en-US" altLang="cs-CZ" sz="5400" b="1" dirty="0" smtClean="0">
              <a:latin typeface="Comenia Sans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2382473" y="2986088"/>
            <a:ext cx="3870690" cy="1117600"/>
          </a:xfrm>
        </p:spPr>
        <p:txBody>
          <a:bodyPr lIns="0" tIns="0" rIns="0" bIns="0" anchor="b"/>
          <a:lstStyle/>
          <a:p>
            <a:pPr algn="r" eaLnBrk="1" hangingPunct="1"/>
            <a:r>
              <a:rPr lang="cs-CZ" altLang="cs-CZ" sz="5400" b="1" dirty="0" smtClean="0">
                <a:latin typeface="Comenia Sans" charset="0"/>
              </a:rPr>
              <a:t>Jak dál?  </a:t>
            </a:r>
            <a:endParaRPr lang="en-US" altLang="cs-CZ" sz="5400" b="1" dirty="0" smtClean="0">
              <a:latin typeface="Comenia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2077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Obrázek 4" descr="závorka modr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713" y="285750"/>
            <a:ext cx="6237287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194495" y="469900"/>
            <a:ext cx="4495480" cy="576263"/>
          </a:xfrm>
        </p:spPr>
        <p:txBody>
          <a:bodyPr/>
          <a:lstStyle/>
          <a:p>
            <a:r>
              <a:rPr lang="cs-CZ" altLang="cs-CZ" b="1" dirty="0" smtClean="0">
                <a:latin typeface="Comenia Sans" charset="0"/>
              </a:rPr>
              <a:t>Volební program</a:t>
            </a:r>
          </a:p>
        </p:txBody>
      </p:sp>
      <p:sp>
        <p:nvSpPr>
          <p:cNvPr id="5124" name="Zástupný symbol pro text 11"/>
          <p:cNvSpPr>
            <a:spLocks noGrp="1"/>
          </p:cNvSpPr>
          <p:nvPr>
            <p:ph type="body" sz="quarter" idx="11"/>
          </p:nvPr>
        </p:nvSpPr>
        <p:spPr>
          <a:xfrm>
            <a:off x="1325563" y="1601788"/>
            <a:ext cx="7361237" cy="4371173"/>
          </a:xfrm>
        </p:spPr>
        <p:txBody>
          <a:bodyPr/>
          <a:lstStyle/>
          <a:p>
            <a:r>
              <a:rPr lang="cs-CZ" altLang="cs-CZ" sz="3200" dirty="0">
                <a:latin typeface="Comenia Sans" charset="0"/>
              </a:rPr>
              <a:t>1. Fakulta silnější</a:t>
            </a:r>
          </a:p>
          <a:p>
            <a:endParaRPr lang="cs-CZ" altLang="cs-CZ" sz="3200" dirty="0">
              <a:latin typeface="Comenia Sans" charset="0"/>
            </a:endParaRP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Navazující </a:t>
            </a:r>
            <a:r>
              <a:rPr lang="cs-CZ" sz="2800" b="0" dirty="0"/>
              <a:t>magisterský program v oblasti  Ekonomika a management </a:t>
            </a:r>
            <a:endParaRPr lang="cs-CZ" sz="2800" b="0" dirty="0" smtClean="0"/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Bakalářský program </a:t>
            </a:r>
            <a:r>
              <a:rPr lang="cs-CZ" sz="2800" b="0" dirty="0" err="1" smtClean="0"/>
              <a:t>EaM</a:t>
            </a:r>
            <a:r>
              <a:rPr lang="cs-CZ" sz="2800" b="0" dirty="0" smtClean="0"/>
              <a:t> v angličtině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Habilitační </a:t>
            </a:r>
            <a:r>
              <a:rPr lang="cs-CZ" sz="2800" b="0" dirty="0"/>
              <a:t>a jmenovací řízení v oboru AI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Akreditace programu AI</a:t>
            </a:r>
          </a:p>
          <a:p>
            <a:pPr>
              <a:spcAft>
                <a:spcPts val="1200"/>
              </a:spcAft>
              <a:buSzPct val="136000"/>
              <a:defRPr/>
            </a:pP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301046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Obrázek 4" descr="závorka modr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713" y="285750"/>
            <a:ext cx="6237287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194495" y="469900"/>
            <a:ext cx="4495480" cy="576263"/>
          </a:xfrm>
        </p:spPr>
        <p:txBody>
          <a:bodyPr/>
          <a:lstStyle/>
          <a:p>
            <a:r>
              <a:rPr lang="cs-CZ" altLang="cs-CZ" b="1" dirty="0" smtClean="0">
                <a:latin typeface="Comenia Sans" charset="0"/>
              </a:rPr>
              <a:t>Volební program</a:t>
            </a:r>
          </a:p>
        </p:txBody>
      </p:sp>
      <p:sp>
        <p:nvSpPr>
          <p:cNvPr id="5124" name="Zástupný symbol pro text 11"/>
          <p:cNvSpPr>
            <a:spLocks noGrp="1"/>
          </p:cNvSpPr>
          <p:nvPr>
            <p:ph type="body" sz="quarter" idx="11"/>
          </p:nvPr>
        </p:nvSpPr>
        <p:spPr>
          <a:xfrm>
            <a:off x="1325563" y="1601788"/>
            <a:ext cx="7361237" cy="4371173"/>
          </a:xfrm>
        </p:spPr>
        <p:txBody>
          <a:bodyPr/>
          <a:lstStyle/>
          <a:p>
            <a:r>
              <a:rPr lang="cs-CZ" altLang="cs-CZ" sz="3200" dirty="0">
                <a:latin typeface="Comenia Sans" charset="0"/>
              </a:rPr>
              <a:t>2. Fakulta atraktivnější</a:t>
            </a:r>
          </a:p>
          <a:p>
            <a:endParaRPr lang="cs-CZ" altLang="cs-CZ" sz="3200" dirty="0">
              <a:latin typeface="Comenia Sans" charset="0"/>
            </a:endParaRP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Nové studijní programy = nové výzvy i příležitosti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Širší nabídka volitelných předmětů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Přístup k on-line kurzům prestižních světových univerzit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Kvalita </a:t>
            </a:r>
            <a:r>
              <a:rPr lang="cs-CZ" sz="2800" b="0" dirty="0"/>
              <a:t>uchazečů o </a:t>
            </a:r>
            <a:r>
              <a:rPr lang="cs-CZ" sz="2800" b="0" dirty="0" smtClean="0"/>
              <a:t>studium</a:t>
            </a:r>
          </a:p>
        </p:txBody>
      </p:sp>
    </p:spTree>
    <p:extLst>
      <p:ext uri="{BB962C8B-B14F-4D97-AF65-F5344CB8AC3E}">
        <p14:creationId xmlns:p14="http://schemas.microsoft.com/office/powerpoint/2010/main" val="82506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Obrázek 4" descr="závorka modr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713" y="285750"/>
            <a:ext cx="6237287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194495" y="469900"/>
            <a:ext cx="4495480" cy="576263"/>
          </a:xfrm>
        </p:spPr>
        <p:txBody>
          <a:bodyPr/>
          <a:lstStyle/>
          <a:p>
            <a:r>
              <a:rPr lang="cs-CZ" altLang="cs-CZ" b="1" dirty="0" smtClean="0">
                <a:latin typeface="Comenia Sans" charset="0"/>
              </a:rPr>
              <a:t>Volební program</a:t>
            </a:r>
          </a:p>
        </p:txBody>
      </p:sp>
      <p:sp>
        <p:nvSpPr>
          <p:cNvPr id="5124" name="Zástupný symbol pro text 11"/>
          <p:cNvSpPr>
            <a:spLocks noGrp="1"/>
          </p:cNvSpPr>
          <p:nvPr>
            <p:ph type="body" sz="quarter" idx="11"/>
          </p:nvPr>
        </p:nvSpPr>
        <p:spPr>
          <a:xfrm>
            <a:off x="1325563" y="1601788"/>
            <a:ext cx="7361237" cy="4371173"/>
          </a:xfrm>
        </p:spPr>
        <p:txBody>
          <a:bodyPr/>
          <a:lstStyle/>
          <a:p>
            <a:r>
              <a:rPr lang="cs-CZ" altLang="cs-CZ" sz="3200" dirty="0">
                <a:latin typeface="Comenia Sans" charset="0"/>
              </a:rPr>
              <a:t>3. Fakulta mezinárodní</a:t>
            </a:r>
          </a:p>
          <a:p>
            <a:endParaRPr lang="cs-CZ" altLang="cs-CZ" sz="3200" dirty="0">
              <a:latin typeface="Comenia Sans" charset="0"/>
            </a:endParaRP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Zhodnocení </a:t>
            </a:r>
            <a:r>
              <a:rPr lang="cs-CZ" sz="2800" b="0" dirty="0"/>
              <a:t>dosavadní spolupráce a revize smluv se zahraničními </a:t>
            </a:r>
            <a:r>
              <a:rPr lang="cs-CZ" sz="2800" b="0" dirty="0" smtClean="0"/>
              <a:t>partnery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Double </a:t>
            </a:r>
            <a:r>
              <a:rPr lang="cs-CZ" sz="2800" b="0" dirty="0" err="1"/>
              <a:t>degree</a:t>
            </a:r>
            <a:r>
              <a:rPr lang="cs-CZ" sz="2800" b="0" dirty="0"/>
              <a:t> </a:t>
            </a:r>
            <a:r>
              <a:rPr lang="cs-CZ" sz="2800" b="0" dirty="0" smtClean="0"/>
              <a:t>program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Větší </a:t>
            </a:r>
            <a:r>
              <a:rPr lang="cs-CZ" sz="2800" b="0" dirty="0"/>
              <a:t>diverzita ve složení zahraničních </a:t>
            </a:r>
            <a:r>
              <a:rPr lang="cs-CZ" sz="2800" b="0" dirty="0" smtClean="0"/>
              <a:t>studentů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Letní </a:t>
            </a:r>
            <a:r>
              <a:rPr lang="cs-CZ" sz="2800" b="0" dirty="0"/>
              <a:t>školy</a:t>
            </a:r>
          </a:p>
          <a:p>
            <a:pPr>
              <a:spcAft>
                <a:spcPts val="1200"/>
              </a:spcAft>
              <a:buSzPct val="136000"/>
              <a:defRPr/>
            </a:pP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382242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Obrázek 4" descr="závorka modr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713" y="285750"/>
            <a:ext cx="6237287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194495" y="469900"/>
            <a:ext cx="4495480" cy="576263"/>
          </a:xfrm>
        </p:spPr>
        <p:txBody>
          <a:bodyPr/>
          <a:lstStyle/>
          <a:p>
            <a:r>
              <a:rPr lang="cs-CZ" altLang="cs-CZ" b="1" dirty="0" smtClean="0">
                <a:latin typeface="Comenia Sans" charset="0"/>
              </a:rPr>
              <a:t>Volební program</a:t>
            </a:r>
          </a:p>
        </p:txBody>
      </p:sp>
      <p:sp>
        <p:nvSpPr>
          <p:cNvPr id="5124" name="Zástupný symbol pro text 11"/>
          <p:cNvSpPr>
            <a:spLocks noGrp="1"/>
          </p:cNvSpPr>
          <p:nvPr>
            <p:ph type="body" sz="quarter" idx="11"/>
          </p:nvPr>
        </p:nvSpPr>
        <p:spPr>
          <a:xfrm>
            <a:off x="1325563" y="1601788"/>
            <a:ext cx="7361237" cy="4371173"/>
          </a:xfrm>
        </p:spPr>
        <p:txBody>
          <a:bodyPr/>
          <a:lstStyle/>
          <a:p>
            <a:r>
              <a:rPr lang="cs-CZ" altLang="cs-CZ" sz="3200" dirty="0">
                <a:latin typeface="Comenia Sans" charset="0"/>
              </a:rPr>
              <a:t>4. Fakulta vědecká</a:t>
            </a:r>
          </a:p>
          <a:p>
            <a:endParaRPr lang="cs-CZ" altLang="cs-CZ" sz="3200" dirty="0">
              <a:latin typeface="Comenia Sans" charset="0"/>
            </a:endParaRP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Externí </a:t>
            </a:r>
            <a:r>
              <a:rPr lang="cs-CZ" sz="2800" b="0" dirty="0"/>
              <a:t>vědecké </a:t>
            </a:r>
            <a:r>
              <a:rPr lang="cs-CZ" sz="2800" b="0" dirty="0" smtClean="0"/>
              <a:t>granty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Nové </a:t>
            </a:r>
            <a:r>
              <a:rPr lang="cs-CZ" sz="2800" b="0" dirty="0"/>
              <a:t>interní grantové schéma </a:t>
            </a:r>
            <a:endParaRPr lang="cs-CZ" sz="2800" b="0" dirty="0" smtClean="0"/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Částečné </a:t>
            </a:r>
            <a:r>
              <a:rPr lang="cs-CZ" sz="2800" b="0" dirty="0"/>
              <a:t>úvazky pro </a:t>
            </a:r>
            <a:r>
              <a:rPr lang="cs-CZ" sz="2800" b="0" dirty="0" smtClean="0"/>
              <a:t>doktorandy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/>
              <a:t>Celouniverzitní </a:t>
            </a:r>
            <a:r>
              <a:rPr lang="cs-CZ" sz="2800" b="0" dirty="0" smtClean="0"/>
              <a:t>výzkumná témata</a:t>
            </a:r>
            <a:endParaRPr lang="cs-CZ" sz="2800" b="0" dirty="0"/>
          </a:p>
          <a:p>
            <a:pPr indent="895350">
              <a:spcAft>
                <a:spcPts val="600"/>
              </a:spcAft>
              <a:buSzPct val="136000"/>
              <a:defRPr/>
            </a:pPr>
            <a:r>
              <a:rPr lang="cs-CZ" sz="2000" b="0" dirty="0" smtClean="0"/>
              <a:t>Stárnutí </a:t>
            </a:r>
            <a:r>
              <a:rPr lang="cs-CZ" sz="2000" b="0" dirty="0"/>
              <a:t>ve zdraví a kvalita života </a:t>
            </a:r>
            <a:endParaRPr lang="cs-CZ" sz="2000" b="0" dirty="0" smtClean="0"/>
          </a:p>
          <a:p>
            <a:pPr indent="895350">
              <a:spcAft>
                <a:spcPts val="600"/>
              </a:spcAft>
              <a:buSzPct val="136000"/>
              <a:defRPr/>
            </a:pPr>
            <a:r>
              <a:rPr lang="cs-CZ" sz="2000" b="0" dirty="0" smtClean="0"/>
              <a:t>Bezpečnost </a:t>
            </a:r>
            <a:r>
              <a:rPr lang="cs-CZ" sz="2000" b="0" dirty="0"/>
              <a:t>a udržitelný rozvoj v digitální společnosti </a:t>
            </a:r>
            <a:endParaRPr lang="cs-CZ" sz="2000" b="0" dirty="0" smtClean="0"/>
          </a:p>
          <a:p>
            <a:pPr indent="895350">
              <a:spcAft>
                <a:spcPts val="600"/>
              </a:spcAft>
              <a:buSzPct val="136000"/>
              <a:defRPr/>
            </a:pPr>
            <a:r>
              <a:rPr lang="cs-CZ" sz="2000" b="0" dirty="0" smtClean="0"/>
              <a:t>Nové </a:t>
            </a:r>
            <a:r>
              <a:rPr lang="cs-CZ" sz="2000" b="0" dirty="0"/>
              <a:t>výzvy ve výchově a </a:t>
            </a:r>
            <a:r>
              <a:rPr lang="cs-CZ" sz="2000" b="0" dirty="0" smtClean="0"/>
              <a:t>vzdělávání</a:t>
            </a:r>
            <a:endParaRPr lang="cs-CZ" sz="2000" b="0" dirty="0"/>
          </a:p>
          <a:p>
            <a:pPr indent="895350">
              <a:spcAft>
                <a:spcPts val="600"/>
              </a:spcAft>
              <a:buSzPct val="136000"/>
              <a:defRPr/>
            </a:pPr>
            <a:endParaRPr lang="cs-CZ" sz="2000" b="0" dirty="0"/>
          </a:p>
        </p:txBody>
      </p:sp>
    </p:spTree>
    <p:extLst>
      <p:ext uri="{BB962C8B-B14F-4D97-AF65-F5344CB8AC3E}">
        <p14:creationId xmlns:p14="http://schemas.microsoft.com/office/powerpoint/2010/main" val="115493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Obrázek 4" descr="závorka modr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713" y="285750"/>
            <a:ext cx="6237287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194495" y="469900"/>
            <a:ext cx="4495480" cy="576263"/>
          </a:xfrm>
        </p:spPr>
        <p:txBody>
          <a:bodyPr/>
          <a:lstStyle/>
          <a:p>
            <a:r>
              <a:rPr lang="cs-CZ" altLang="cs-CZ" b="1" dirty="0" smtClean="0">
                <a:latin typeface="Comenia Sans" charset="0"/>
              </a:rPr>
              <a:t>Volební program</a:t>
            </a:r>
          </a:p>
        </p:txBody>
      </p:sp>
      <p:sp>
        <p:nvSpPr>
          <p:cNvPr id="5124" name="Zástupný symbol pro text 11"/>
          <p:cNvSpPr>
            <a:spLocks noGrp="1"/>
          </p:cNvSpPr>
          <p:nvPr>
            <p:ph type="body" sz="quarter" idx="11"/>
          </p:nvPr>
        </p:nvSpPr>
        <p:spPr>
          <a:xfrm>
            <a:off x="1325563" y="1601788"/>
            <a:ext cx="7361237" cy="4371173"/>
          </a:xfrm>
        </p:spPr>
        <p:txBody>
          <a:bodyPr/>
          <a:lstStyle/>
          <a:p>
            <a:r>
              <a:rPr lang="cs-CZ" altLang="cs-CZ" sz="3200" dirty="0">
                <a:latin typeface="Comenia Sans" charset="0"/>
              </a:rPr>
              <a:t>5. Fakulta materiálně zabezpečená</a:t>
            </a:r>
          </a:p>
          <a:p>
            <a:endParaRPr lang="cs-CZ" altLang="cs-CZ" sz="3200" dirty="0">
              <a:latin typeface="Comenia Sans" charset="0"/>
            </a:endParaRP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Průběžná </a:t>
            </a:r>
            <a:r>
              <a:rPr lang="cs-CZ" sz="2800" b="0" dirty="0"/>
              <a:t>obnova a rozvoj </a:t>
            </a:r>
            <a:r>
              <a:rPr lang="cs-CZ" sz="2800" b="0" dirty="0" smtClean="0"/>
              <a:t>techniky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Efektivní využití výpočetního clusteru IT4Neuro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err="1" smtClean="0"/>
              <a:t>esportová</a:t>
            </a:r>
            <a:r>
              <a:rPr lang="cs-CZ" sz="2800" b="0" dirty="0" smtClean="0"/>
              <a:t> </a:t>
            </a:r>
            <a:r>
              <a:rPr lang="cs-CZ" sz="2800" b="0" dirty="0"/>
              <a:t>učebna </a:t>
            </a:r>
            <a:endParaRPr lang="cs-CZ" sz="2800" b="0" dirty="0" smtClean="0"/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Pokračování </a:t>
            </a:r>
            <a:r>
              <a:rPr lang="cs-CZ" sz="2800" b="0" dirty="0"/>
              <a:t>v renovacích budovy</a:t>
            </a:r>
          </a:p>
        </p:txBody>
      </p:sp>
    </p:spTree>
    <p:extLst>
      <p:ext uri="{BB962C8B-B14F-4D97-AF65-F5344CB8AC3E}">
        <p14:creationId xmlns:p14="http://schemas.microsoft.com/office/powerpoint/2010/main" val="92901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Obrázek 4" descr="závorka modr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713" y="285750"/>
            <a:ext cx="6237287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194495" y="469900"/>
            <a:ext cx="4495480" cy="576263"/>
          </a:xfrm>
        </p:spPr>
        <p:txBody>
          <a:bodyPr/>
          <a:lstStyle/>
          <a:p>
            <a:r>
              <a:rPr lang="cs-CZ" altLang="cs-CZ" b="1" dirty="0" smtClean="0">
                <a:latin typeface="Comenia Sans" charset="0"/>
              </a:rPr>
              <a:t>Volební program</a:t>
            </a:r>
          </a:p>
        </p:txBody>
      </p:sp>
      <p:sp>
        <p:nvSpPr>
          <p:cNvPr id="5124" name="Zástupný symbol pro text 11"/>
          <p:cNvSpPr>
            <a:spLocks noGrp="1"/>
          </p:cNvSpPr>
          <p:nvPr>
            <p:ph type="body" sz="quarter" idx="11"/>
          </p:nvPr>
        </p:nvSpPr>
        <p:spPr>
          <a:xfrm>
            <a:off x="1325563" y="1601788"/>
            <a:ext cx="7361237" cy="4371173"/>
          </a:xfrm>
        </p:spPr>
        <p:txBody>
          <a:bodyPr/>
          <a:lstStyle/>
          <a:p>
            <a:r>
              <a:rPr lang="cs-CZ" altLang="cs-CZ" sz="3200" dirty="0" smtClean="0">
                <a:latin typeface="Comenia Sans" charset="0"/>
              </a:rPr>
              <a:t>6. </a:t>
            </a:r>
            <a:r>
              <a:rPr lang="cs-CZ" altLang="cs-CZ" sz="3200" dirty="0">
                <a:latin typeface="Comenia Sans" charset="0"/>
              </a:rPr>
              <a:t>Spokojení zaměstnanci</a:t>
            </a:r>
          </a:p>
          <a:p>
            <a:endParaRPr lang="cs-CZ" altLang="cs-CZ" sz="3200" dirty="0">
              <a:latin typeface="Comenia Sans" charset="0"/>
            </a:endParaRP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Vzdělávání </a:t>
            </a:r>
            <a:r>
              <a:rPr lang="cs-CZ" sz="2800" b="0" dirty="0"/>
              <a:t>a kvalifikační </a:t>
            </a:r>
            <a:r>
              <a:rPr lang="cs-CZ" sz="2800" b="0" dirty="0" smtClean="0"/>
              <a:t>růst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Jazykové vzdělávání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On-line </a:t>
            </a:r>
            <a:r>
              <a:rPr lang="cs-CZ" sz="2800" b="0" dirty="0"/>
              <a:t>kurzy prestižních </a:t>
            </a:r>
            <a:r>
              <a:rPr lang="cs-CZ" sz="2800" b="0" dirty="0" smtClean="0"/>
              <a:t>světových univerzit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Víkendový </a:t>
            </a:r>
            <a:r>
              <a:rPr lang="cs-CZ" sz="2800" b="0" dirty="0"/>
              <a:t>kurz </a:t>
            </a:r>
            <a:r>
              <a:rPr lang="cs-CZ" sz="2800" b="0" dirty="0" smtClean="0"/>
              <a:t>komunikace</a:t>
            </a:r>
          </a:p>
          <a:p>
            <a:pPr>
              <a:spcAft>
                <a:spcPts val="1200"/>
              </a:spcAft>
              <a:buSzPct val="136000"/>
              <a:defRPr/>
            </a:pP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140637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Obrázek 4" descr="závorka modr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713" y="285750"/>
            <a:ext cx="6237287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194495" y="469900"/>
            <a:ext cx="4495480" cy="576263"/>
          </a:xfrm>
        </p:spPr>
        <p:txBody>
          <a:bodyPr/>
          <a:lstStyle/>
          <a:p>
            <a:r>
              <a:rPr lang="cs-CZ" altLang="cs-CZ" b="1" dirty="0" smtClean="0">
                <a:latin typeface="Comenia Sans" charset="0"/>
              </a:rPr>
              <a:t>Volební program</a:t>
            </a:r>
          </a:p>
        </p:txBody>
      </p:sp>
      <p:sp>
        <p:nvSpPr>
          <p:cNvPr id="5124" name="Zástupný symbol pro text 11"/>
          <p:cNvSpPr>
            <a:spLocks noGrp="1"/>
          </p:cNvSpPr>
          <p:nvPr>
            <p:ph type="body" sz="quarter" idx="11"/>
          </p:nvPr>
        </p:nvSpPr>
        <p:spPr>
          <a:xfrm>
            <a:off x="1325563" y="1601788"/>
            <a:ext cx="7361237" cy="4371173"/>
          </a:xfrm>
        </p:spPr>
        <p:txBody>
          <a:bodyPr/>
          <a:lstStyle/>
          <a:p>
            <a:r>
              <a:rPr lang="cs-CZ" altLang="cs-CZ" sz="3200" dirty="0">
                <a:latin typeface="Comenia Sans" charset="0"/>
              </a:rPr>
              <a:t>7</a:t>
            </a:r>
            <a:r>
              <a:rPr lang="cs-CZ" altLang="cs-CZ" sz="3200" dirty="0" smtClean="0">
                <a:latin typeface="Comenia Sans" charset="0"/>
              </a:rPr>
              <a:t>. Chuť společně pracovat a vyhrávat</a:t>
            </a:r>
            <a:endParaRPr lang="cs-CZ" altLang="cs-CZ" sz="3200" dirty="0">
              <a:latin typeface="Comenia Sans" charset="0"/>
            </a:endParaRPr>
          </a:p>
          <a:p>
            <a:endParaRPr lang="cs-CZ" altLang="cs-CZ" sz="3200" dirty="0">
              <a:latin typeface="Comenia Sans" charset="0"/>
            </a:endParaRP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Posilování týmové atmosféry 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Vytváření příležitostí k neformálnímu </a:t>
            </a:r>
            <a:r>
              <a:rPr lang="cs-CZ" sz="2800" b="0" dirty="0"/>
              <a:t>setkávání a </a:t>
            </a:r>
            <a:r>
              <a:rPr lang="cs-CZ" sz="2800" b="0" dirty="0" smtClean="0"/>
              <a:t>komunikaci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Fakultní </a:t>
            </a:r>
            <a:r>
              <a:rPr lang="cs-CZ" sz="2800" b="0" dirty="0"/>
              <a:t>narozeniny, snídaně, sportovní </a:t>
            </a:r>
            <a:r>
              <a:rPr lang="cs-CZ" sz="2800" b="0" dirty="0" smtClean="0"/>
              <a:t>a </a:t>
            </a:r>
            <a:r>
              <a:rPr lang="cs-CZ" sz="2800" b="0" dirty="0" err="1" smtClean="0"/>
              <a:t>teambuildingové</a:t>
            </a:r>
            <a:r>
              <a:rPr lang="cs-CZ" sz="2800" b="0" dirty="0" smtClean="0"/>
              <a:t> aktivity</a:t>
            </a:r>
            <a:endParaRPr lang="cs-CZ" sz="2800" b="0" dirty="0"/>
          </a:p>
          <a:p>
            <a:pPr>
              <a:spcAft>
                <a:spcPts val="1200"/>
              </a:spcAft>
              <a:buSzPct val="136000"/>
              <a:defRPr/>
            </a:pP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220032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Obrázek 4" descr="závorka modr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713" y="285750"/>
            <a:ext cx="6237287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194495" y="469900"/>
            <a:ext cx="4495480" cy="576263"/>
          </a:xfrm>
        </p:spPr>
        <p:txBody>
          <a:bodyPr/>
          <a:lstStyle/>
          <a:p>
            <a:r>
              <a:rPr lang="cs-CZ" altLang="cs-CZ" b="1" dirty="0" smtClean="0">
                <a:latin typeface="Comenia Sans" charset="0"/>
              </a:rPr>
              <a:t>Volební program</a:t>
            </a:r>
          </a:p>
        </p:txBody>
      </p:sp>
      <p:sp>
        <p:nvSpPr>
          <p:cNvPr id="5124" name="Zástupný symbol pro text 11"/>
          <p:cNvSpPr>
            <a:spLocks noGrp="1"/>
          </p:cNvSpPr>
          <p:nvPr>
            <p:ph type="body" sz="quarter" idx="11"/>
          </p:nvPr>
        </p:nvSpPr>
        <p:spPr>
          <a:xfrm>
            <a:off x="1325563" y="1601788"/>
            <a:ext cx="7361237" cy="4371173"/>
          </a:xfrm>
        </p:spPr>
        <p:txBody>
          <a:bodyPr/>
          <a:lstStyle/>
          <a:p>
            <a:r>
              <a:rPr lang="cs-CZ" altLang="cs-CZ" sz="3200" dirty="0">
                <a:latin typeface="Comenia Sans" charset="0"/>
              </a:rPr>
              <a:t>Vize fakulty v roce 2030</a:t>
            </a:r>
          </a:p>
          <a:p>
            <a:endParaRPr lang="cs-CZ" altLang="cs-CZ" sz="3200" dirty="0">
              <a:latin typeface="Comenia Sans" charset="0"/>
            </a:endParaRP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Nový </a:t>
            </a:r>
            <a:r>
              <a:rPr lang="cs-CZ" sz="2800" b="0" dirty="0"/>
              <a:t>strategický plán rozvoje </a:t>
            </a:r>
            <a:r>
              <a:rPr lang="cs-CZ" sz="2800" b="0" dirty="0" smtClean="0"/>
              <a:t>fakulty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Nové </a:t>
            </a:r>
            <a:r>
              <a:rPr lang="cs-CZ" sz="2800" b="0" dirty="0"/>
              <a:t>výzvy, ale základ se </a:t>
            </a:r>
            <a:r>
              <a:rPr lang="cs-CZ" sz="2800" b="0" dirty="0" smtClean="0"/>
              <a:t>nezmění</a:t>
            </a:r>
          </a:p>
          <a:p>
            <a:pPr marL="1435100" indent="-457200">
              <a:spcBef>
                <a:spcPts val="1200"/>
              </a:spcBef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Kvalita</a:t>
            </a:r>
          </a:p>
          <a:p>
            <a:pPr marL="14351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Internacionalizace</a:t>
            </a:r>
          </a:p>
          <a:p>
            <a:pPr marL="14351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Pevné </a:t>
            </a:r>
            <a:r>
              <a:rPr lang="cs-CZ" sz="2800" b="0" dirty="0"/>
              <a:t>zakotvení v regionu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endParaRPr lang="cs-CZ" sz="2800" b="0" dirty="0"/>
          </a:p>
          <a:p>
            <a:pPr>
              <a:spcAft>
                <a:spcPts val="1200"/>
              </a:spcAft>
              <a:buSzPct val="136000"/>
              <a:defRPr/>
            </a:pPr>
            <a:endParaRPr lang="cs-CZ" sz="2800" b="0" dirty="0"/>
          </a:p>
          <a:p>
            <a:pPr>
              <a:spcAft>
                <a:spcPts val="1200"/>
              </a:spcAft>
              <a:buSzPct val="136000"/>
              <a:defRPr/>
            </a:pP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156638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Obrázek 4" descr="závorka modr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713" y="285750"/>
            <a:ext cx="6237287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194495" y="469900"/>
            <a:ext cx="4495480" cy="576263"/>
          </a:xfrm>
        </p:spPr>
        <p:txBody>
          <a:bodyPr/>
          <a:lstStyle/>
          <a:p>
            <a:r>
              <a:rPr lang="cs-CZ" altLang="cs-CZ" b="1" dirty="0" smtClean="0">
                <a:latin typeface="Comenia Sans" charset="0"/>
              </a:rPr>
              <a:t>FIM jsme my všichni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5" r="4100"/>
          <a:stretch/>
        </p:blipFill>
        <p:spPr>
          <a:xfrm>
            <a:off x="512063" y="1809293"/>
            <a:ext cx="8177911" cy="4574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97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Obrázek 4" descr="závorka modr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713" y="285750"/>
            <a:ext cx="6237287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194495" y="469900"/>
            <a:ext cx="4495480" cy="576263"/>
          </a:xfrm>
        </p:spPr>
        <p:txBody>
          <a:bodyPr/>
          <a:lstStyle/>
          <a:p>
            <a:r>
              <a:rPr lang="cs-CZ" altLang="cs-CZ" b="1" dirty="0" smtClean="0">
                <a:latin typeface="Comenia Sans" charset="0"/>
              </a:rPr>
              <a:t>Plnění volebního programu</a:t>
            </a:r>
          </a:p>
        </p:txBody>
      </p:sp>
      <p:sp>
        <p:nvSpPr>
          <p:cNvPr id="5124" name="Zástupný symbol pro text 11"/>
          <p:cNvSpPr>
            <a:spLocks noGrp="1"/>
          </p:cNvSpPr>
          <p:nvPr>
            <p:ph type="body" sz="quarter" idx="11"/>
          </p:nvPr>
        </p:nvSpPr>
        <p:spPr>
          <a:xfrm>
            <a:off x="1325563" y="1601788"/>
            <a:ext cx="7361237" cy="4680140"/>
          </a:xfrm>
        </p:spPr>
        <p:txBody>
          <a:bodyPr/>
          <a:lstStyle/>
          <a:p>
            <a:r>
              <a:rPr lang="cs-CZ" altLang="cs-CZ" sz="3200" dirty="0" smtClean="0">
                <a:latin typeface="Comenia Sans" charset="0"/>
              </a:rPr>
              <a:t>1. Akreditace</a:t>
            </a:r>
          </a:p>
          <a:p>
            <a:endParaRPr lang="cs-CZ" altLang="cs-CZ" sz="3200" dirty="0">
              <a:latin typeface="Comenia Sans" charset="0"/>
            </a:endParaRP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Navazující </a:t>
            </a:r>
            <a:r>
              <a:rPr lang="cs-CZ" sz="2800" b="0" dirty="0"/>
              <a:t>magisterský program v oblasti  Ekonomika a management</a:t>
            </a:r>
            <a:endParaRPr lang="cs-CZ" sz="2800" b="0" dirty="0" smtClean="0"/>
          </a:p>
          <a:p>
            <a:pPr marL="457200" indent="-457200">
              <a:spcAft>
                <a:spcPts val="1200"/>
              </a:spcAft>
              <a:buSzPct val="136000"/>
              <a:buBlip>
                <a:blip r:embed="rId4"/>
              </a:buBlip>
              <a:defRPr/>
            </a:pPr>
            <a:r>
              <a:rPr lang="cs-CZ" sz="2800" b="0" dirty="0" smtClean="0"/>
              <a:t>Další </a:t>
            </a:r>
            <a:r>
              <a:rPr lang="cs-CZ" sz="2800" b="0" dirty="0"/>
              <a:t>program v oblasti IT</a:t>
            </a:r>
          </a:p>
          <a:p>
            <a:pPr>
              <a:spcAft>
                <a:spcPts val="400"/>
              </a:spcAft>
              <a:defRPr/>
            </a:pPr>
            <a:r>
              <a:rPr lang="cs-CZ" sz="2000" b="0" dirty="0" smtClean="0"/>
              <a:t>		</a:t>
            </a:r>
            <a:r>
              <a:rPr lang="cs-CZ" sz="1800" b="0" dirty="0" smtClean="0"/>
              <a:t>Informační management				B	</a:t>
            </a:r>
            <a:r>
              <a:rPr lang="cs-CZ" sz="1800" b="0" dirty="0"/>
              <a:t>	</a:t>
            </a:r>
            <a:r>
              <a:rPr lang="cs-CZ" sz="1800" b="0" dirty="0" smtClean="0"/>
              <a:t>2028</a:t>
            </a:r>
          </a:p>
          <a:p>
            <a:pPr>
              <a:spcAft>
                <a:spcPts val="400"/>
              </a:spcAft>
              <a:defRPr/>
            </a:pPr>
            <a:r>
              <a:rPr lang="cs-CZ" sz="1800" b="0" dirty="0" smtClean="0"/>
              <a:t>		Informační </a:t>
            </a:r>
            <a:r>
              <a:rPr lang="cs-CZ" sz="1800" b="0" dirty="0"/>
              <a:t>management				</a:t>
            </a:r>
            <a:r>
              <a:rPr lang="cs-CZ" sz="1800" b="0" dirty="0" smtClean="0"/>
              <a:t>N</a:t>
            </a:r>
            <a:r>
              <a:rPr lang="cs-CZ" sz="1800" b="0" dirty="0"/>
              <a:t>	</a:t>
            </a:r>
            <a:r>
              <a:rPr lang="cs-CZ" sz="1800" b="0" dirty="0" smtClean="0"/>
              <a:t>	2028</a:t>
            </a:r>
          </a:p>
          <a:p>
            <a:pPr>
              <a:spcAft>
                <a:spcPts val="400"/>
              </a:spcAft>
              <a:defRPr/>
            </a:pPr>
            <a:r>
              <a:rPr lang="cs-CZ" sz="1800" b="0" dirty="0" smtClean="0"/>
              <a:t>		Informační </a:t>
            </a:r>
            <a:r>
              <a:rPr lang="cs-CZ" sz="1800" b="0" dirty="0"/>
              <a:t>a znalostní management 	</a:t>
            </a:r>
            <a:r>
              <a:rPr lang="cs-CZ" sz="1800" b="0" dirty="0" smtClean="0"/>
              <a:t>	D 	</a:t>
            </a:r>
            <a:r>
              <a:rPr lang="cs-CZ" sz="1800" b="0" dirty="0"/>
              <a:t>	2028</a:t>
            </a:r>
          </a:p>
          <a:p>
            <a:pPr>
              <a:spcAft>
                <a:spcPts val="400"/>
              </a:spcAft>
              <a:defRPr/>
            </a:pPr>
            <a:r>
              <a:rPr lang="cs-CZ" sz="1800" b="0" dirty="0" smtClean="0"/>
              <a:t>		Ekonomika </a:t>
            </a:r>
            <a:r>
              <a:rPr lang="cs-CZ" sz="1800" b="0" dirty="0"/>
              <a:t>a management 			</a:t>
            </a:r>
            <a:r>
              <a:rPr lang="cs-CZ" sz="1800" b="0" dirty="0" smtClean="0"/>
              <a:t>	B</a:t>
            </a:r>
            <a:r>
              <a:rPr lang="cs-CZ" sz="1800" b="0" dirty="0"/>
              <a:t>	</a:t>
            </a:r>
            <a:r>
              <a:rPr lang="cs-CZ" sz="1800" b="0" dirty="0" smtClean="0"/>
              <a:t>	2029</a:t>
            </a:r>
          </a:p>
          <a:p>
            <a:pPr>
              <a:spcAft>
                <a:spcPts val="400"/>
              </a:spcAft>
              <a:defRPr/>
            </a:pPr>
            <a:r>
              <a:rPr lang="cs-CZ" sz="1800" b="0" dirty="0"/>
              <a:t>		</a:t>
            </a:r>
            <a:r>
              <a:rPr lang="cs-CZ" sz="1800" b="0" dirty="0" smtClean="0"/>
              <a:t>Management cestovního ruchu</a:t>
            </a:r>
            <a:r>
              <a:rPr lang="cs-CZ" sz="1800" b="0" dirty="0"/>
              <a:t>			</a:t>
            </a:r>
            <a:r>
              <a:rPr lang="cs-CZ" sz="1800" b="0" dirty="0" smtClean="0"/>
              <a:t>B	</a:t>
            </a:r>
            <a:r>
              <a:rPr lang="cs-CZ" sz="1800" b="0" dirty="0"/>
              <a:t>	</a:t>
            </a:r>
            <a:r>
              <a:rPr lang="cs-CZ" sz="1800" b="0" dirty="0" smtClean="0"/>
              <a:t>2030</a:t>
            </a:r>
            <a:endParaRPr lang="cs-CZ" sz="1800" b="0" dirty="0"/>
          </a:p>
          <a:p>
            <a:pPr>
              <a:spcAft>
                <a:spcPts val="400"/>
              </a:spcAft>
              <a:defRPr/>
            </a:pPr>
            <a:r>
              <a:rPr lang="cs-CZ" sz="1800" b="0" dirty="0"/>
              <a:t>		</a:t>
            </a:r>
            <a:r>
              <a:rPr lang="cs-CZ" sz="1800" b="0" dirty="0" smtClean="0"/>
              <a:t>Datová věda </a:t>
            </a:r>
            <a:r>
              <a:rPr lang="cs-CZ" sz="1800" b="0" dirty="0"/>
              <a:t>			</a:t>
            </a:r>
            <a:r>
              <a:rPr lang="cs-CZ" sz="1800" b="0" dirty="0" smtClean="0"/>
              <a:t>				N</a:t>
            </a:r>
            <a:r>
              <a:rPr lang="cs-CZ" sz="1800" b="0" dirty="0"/>
              <a:t>	</a:t>
            </a:r>
            <a:r>
              <a:rPr lang="cs-CZ" sz="1800" b="0" dirty="0" smtClean="0"/>
              <a:t>	2030</a:t>
            </a:r>
            <a:endParaRPr lang="cs-CZ" sz="2800" dirty="0" smtClean="0"/>
          </a:p>
          <a:p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Obrázek 4" descr="závorka modr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713" y="285750"/>
            <a:ext cx="6237287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194495" y="469900"/>
            <a:ext cx="4495480" cy="576263"/>
          </a:xfrm>
        </p:spPr>
        <p:txBody>
          <a:bodyPr/>
          <a:lstStyle/>
          <a:p>
            <a:r>
              <a:rPr lang="cs-CZ" altLang="cs-CZ" b="1" dirty="0" smtClean="0">
                <a:latin typeface="Comenia Sans" charset="0"/>
              </a:rPr>
              <a:t>Plnění volebního programu</a:t>
            </a:r>
          </a:p>
        </p:txBody>
      </p:sp>
      <p:sp>
        <p:nvSpPr>
          <p:cNvPr id="5124" name="Zástupný symbol pro text 11"/>
          <p:cNvSpPr>
            <a:spLocks noGrp="1"/>
          </p:cNvSpPr>
          <p:nvPr>
            <p:ph type="body" sz="quarter" idx="11"/>
          </p:nvPr>
        </p:nvSpPr>
        <p:spPr>
          <a:xfrm>
            <a:off x="1325563" y="1601788"/>
            <a:ext cx="7361237" cy="4371173"/>
          </a:xfrm>
        </p:spPr>
        <p:txBody>
          <a:bodyPr/>
          <a:lstStyle/>
          <a:p>
            <a:r>
              <a:rPr lang="cs-CZ" altLang="cs-CZ" sz="3200" dirty="0" smtClean="0">
                <a:latin typeface="Comenia Sans" charset="0"/>
              </a:rPr>
              <a:t>2. Uchazeči</a:t>
            </a:r>
          </a:p>
          <a:p>
            <a:endParaRPr lang="cs-CZ" altLang="cs-CZ" sz="3200" dirty="0">
              <a:latin typeface="Comenia Sans" charset="0"/>
            </a:endParaRP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Znovuzavedení přijímacích zkoušek na informatických oborech 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/>
              <a:t>Podpora talentovaných uchazečů, </a:t>
            </a:r>
            <a:r>
              <a:rPr lang="cs-CZ" sz="2800" b="0" dirty="0" smtClean="0"/>
              <a:t>užší spolupráce </a:t>
            </a:r>
            <a:r>
              <a:rPr lang="cs-CZ" sz="2800" b="0" dirty="0"/>
              <a:t>se </a:t>
            </a:r>
            <a:r>
              <a:rPr lang="cs-CZ" sz="2800" b="0" dirty="0" smtClean="0"/>
              <a:t>SŠ 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Podpora </a:t>
            </a:r>
            <a:r>
              <a:rPr lang="cs-CZ" sz="2800" b="0" dirty="0"/>
              <a:t>soutěží  a olympiád</a:t>
            </a:r>
            <a:endParaRPr lang="cs-CZ" sz="2800" b="0" dirty="0" smtClean="0"/>
          </a:p>
          <a:p>
            <a:pPr>
              <a:spcAft>
                <a:spcPts val="1200"/>
              </a:spcAft>
              <a:defRPr/>
            </a:pPr>
            <a:endParaRPr lang="cs-CZ" sz="2800" b="0" dirty="0" smtClean="0"/>
          </a:p>
        </p:txBody>
      </p:sp>
    </p:spTree>
    <p:extLst>
      <p:ext uri="{BB962C8B-B14F-4D97-AF65-F5344CB8AC3E}">
        <p14:creationId xmlns:p14="http://schemas.microsoft.com/office/powerpoint/2010/main" val="427784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Obrázek 4" descr="závorka modr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713" y="285750"/>
            <a:ext cx="6237287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194495" y="469900"/>
            <a:ext cx="4495480" cy="576263"/>
          </a:xfrm>
        </p:spPr>
        <p:txBody>
          <a:bodyPr/>
          <a:lstStyle/>
          <a:p>
            <a:r>
              <a:rPr lang="cs-CZ" altLang="cs-CZ" b="1" dirty="0" smtClean="0">
                <a:latin typeface="Comenia Sans" charset="0"/>
              </a:rPr>
              <a:t>Plnění volebního programu</a:t>
            </a:r>
          </a:p>
        </p:txBody>
      </p:sp>
      <p:sp>
        <p:nvSpPr>
          <p:cNvPr id="5124" name="Zástupný symbol pro text 11"/>
          <p:cNvSpPr>
            <a:spLocks noGrp="1"/>
          </p:cNvSpPr>
          <p:nvPr>
            <p:ph type="body" sz="quarter" idx="11"/>
          </p:nvPr>
        </p:nvSpPr>
        <p:spPr>
          <a:xfrm>
            <a:off x="1325563" y="1601788"/>
            <a:ext cx="7361237" cy="4371173"/>
          </a:xfrm>
        </p:spPr>
        <p:txBody>
          <a:bodyPr/>
          <a:lstStyle/>
          <a:p>
            <a:r>
              <a:rPr lang="cs-CZ" altLang="cs-CZ" sz="3200" dirty="0">
                <a:latin typeface="Comenia Sans" charset="0"/>
              </a:rPr>
              <a:t>3</a:t>
            </a:r>
            <a:r>
              <a:rPr lang="cs-CZ" altLang="cs-CZ" sz="3200" dirty="0" smtClean="0">
                <a:latin typeface="Comenia Sans" charset="0"/>
              </a:rPr>
              <a:t>. </a:t>
            </a:r>
            <a:r>
              <a:rPr lang="cs-CZ" altLang="cs-CZ" sz="3200" dirty="0">
                <a:latin typeface="Comenia Sans" charset="0"/>
              </a:rPr>
              <a:t>Komunikace uvnitř fakulty</a:t>
            </a:r>
          </a:p>
          <a:p>
            <a:endParaRPr lang="cs-CZ" altLang="cs-CZ" sz="3200" dirty="0">
              <a:latin typeface="Comenia Sans" charset="0"/>
            </a:endParaRP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Obnoveny </a:t>
            </a:r>
            <a:r>
              <a:rPr lang="cs-CZ" sz="2800" b="0" dirty="0"/>
              <a:t>snídaně s </a:t>
            </a:r>
            <a:r>
              <a:rPr lang="cs-CZ" sz="2800" b="0" dirty="0" smtClean="0"/>
              <a:t>děkanem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Nová funkce interních obrazovek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Zavedeny </a:t>
            </a:r>
            <a:r>
              <a:rPr lang="cs-CZ" sz="2800" b="0" dirty="0"/>
              <a:t>oslavy fakultních </a:t>
            </a:r>
            <a:r>
              <a:rPr lang="cs-CZ" sz="2800" b="0" dirty="0" smtClean="0"/>
              <a:t>narozenin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Fakultní Učitel roku 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Sportovní </a:t>
            </a:r>
            <a:r>
              <a:rPr lang="cs-CZ" sz="2800" b="0" dirty="0"/>
              <a:t>a </a:t>
            </a:r>
            <a:r>
              <a:rPr lang="cs-CZ" sz="2800" b="0" dirty="0" err="1"/>
              <a:t>teambuildingové</a:t>
            </a:r>
            <a:r>
              <a:rPr lang="cs-CZ" sz="2800" b="0" dirty="0"/>
              <a:t> akce</a:t>
            </a:r>
          </a:p>
          <a:p>
            <a:pPr>
              <a:spcAft>
                <a:spcPts val="1200"/>
              </a:spcAft>
              <a:buSzPct val="136000"/>
              <a:defRPr/>
            </a:pPr>
            <a:endParaRPr lang="cs-CZ" sz="2800" b="0" dirty="0" smtClean="0"/>
          </a:p>
          <a:p>
            <a:pPr>
              <a:spcAft>
                <a:spcPts val="1200"/>
              </a:spcAft>
              <a:defRPr/>
            </a:pPr>
            <a:endParaRPr lang="cs-CZ" sz="2800" b="0" dirty="0" smtClean="0"/>
          </a:p>
          <a:p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71007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Obrázek 4" descr="závorka modr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713" y="285750"/>
            <a:ext cx="6237287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194495" y="469900"/>
            <a:ext cx="4495480" cy="576263"/>
          </a:xfrm>
        </p:spPr>
        <p:txBody>
          <a:bodyPr/>
          <a:lstStyle/>
          <a:p>
            <a:r>
              <a:rPr lang="cs-CZ" altLang="cs-CZ" b="1" dirty="0" smtClean="0">
                <a:latin typeface="Comenia Sans" charset="0"/>
              </a:rPr>
              <a:t>Plnění volebního programu</a:t>
            </a:r>
          </a:p>
        </p:txBody>
      </p:sp>
      <p:sp>
        <p:nvSpPr>
          <p:cNvPr id="5124" name="Zástupný symbol pro text 11"/>
          <p:cNvSpPr>
            <a:spLocks noGrp="1"/>
          </p:cNvSpPr>
          <p:nvPr>
            <p:ph type="body" sz="quarter" idx="11"/>
          </p:nvPr>
        </p:nvSpPr>
        <p:spPr>
          <a:xfrm>
            <a:off x="1325563" y="1601788"/>
            <a:ext cx="7361237" cy="4371173"/>
          </a:xfrm>
        </p:spPr>
        <p:txBody>
          <a:bodyPr/>
          <a:lstStyle/>
          <a:p>
            <a:r>
              <a:rPr lang="cs-CZ" altLang="cs-CZ" sz="3200" dirty="0" smtClean="0">
                <a:latin typeface="Comenia Sans" charset="0"/>
              </a:rPr>
              <a:t>4. Internacionalizace</a:t>
            </a:r>
            <a:endParaRPr lang="cs-CZ" altLang="cs-CZ" sz="3200" dirty="0">
              <a:latin typeface="Comenia Sans" charset="0"/>
            </a:endParaRPr>
          </a:p>
          <a:p>
            <a:endParaRPr lang="cs-CZ" altLang="cs-CZ" sz="3200" dirty="0">
              <a:latin typeface="Comenia Sans" charset="0"/>
            </a:endParaRP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Více </a:t>
            </a:r>
            <a:r>
              <a:rPr lang="cs-CZ" sz="2800" b="0" dirty="0"/>
              <a:t>zahraničních studentů na </a:t>
            </a:r>
            <a:r>
              <a:rPr lang="cs-CZ" sz="2800" b="0" dirty="0" err="1" smtClean="0"/>
              <a:t>FIMu</a:t>
            </a:r>
            <a:endParaRPr lang="cs-CZ" sz="2800" b="0" dirty="0" smtClean="0"/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Více </a:t>
            </a:r>
            <a:r>
              <a:rPr lang="cs-CZ" sz="2800" b="0" dirty="0"/>
              <a:t>našich studentů v </a:t>
            </a:r>
            <a:r>
              <a:rPr lang="cs-CZ" sz="2800" b="0" dirty="0" smtClean="0"/>
              <a:t>zahraničí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Letní </a:t>
            </a:r>
            <a:r>
              <a:rPr lang="cs-CZ" sz="2800" b="0" dirty="0"/>
              <a:t>školy </a:t>
            </a:r>
            <a:endParaRPr lang="cs-CZ" sz="2800" b="0" dirty="0" smtClean="0"/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Povinné </a:t>
            </a:r>
            <a:r>
              <a:rPr lang="cs-CZ" sz="2800" b="0" dirty="0"/>
              <a:t>předměty v </a:t>
            </a:r>
            <a:r>
              <a:rPr lang="cs-CZ" sz="2800" b="0" dirty="0" smtClean="0"/>
              <a:t>angličtině pro </a:t>
            </a:r>
            <a:r>
              <a:rPr lang="cs-CZ" sz="2800" b="0" dirty="0"/>
              <a:t>české studenty</a:t>
            </a:r>
          </a:p>
          <a:p>
            <a:pPr>
              <a:spcAft>
                <a:spcPts val="1200"/>
              </a:spcAft>
              <a:buSzPct val="136000"/>
              <a:defRPr/>
            </a:pPr>
            <a:endParaRPr lang="cs-CZ" sz="2800" b="0" dirty="0" smtClean="0"/>
          </a:p>
        </p:txBody>
      </p:sp>
    </p:spTree>
    <p:extLst>
      <p:ext uri="{BB962C8B-B14F-4D97-AF65-F5344CB8AC3E}">
        <p14:creationId xmlns:p14="http://schemas.microsoft.com/office/powerpoint/2010/main" val="246319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Obrázek 4" descr="závorka modr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713" y="285750"/>
            <a:ext cx="6237287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194495" y="469900"/>
            <a:ext cx="4495480" cy="576263"/>
          </a:xfrm>
        </p:spPr>
        <p:txBody>
          <a:bodyPr/>
          <a:lstStyle/>
          <a:p>
            <a:r>
              <a:rPr lang="cs-CZ" altLang="cs-CZ" b="1" dirty="0" smtClean="0">
                <a:latin typeface="Comenia Sans" charset="0"/>
              </a:rPr>
              <a:t>Plnění volebního programu</a:t>
            </a:r>
          </a:p>
        </p:txBody>
      </p:sp>
      <p:sp>
        <p:nvSpPr>
          <p:cNvPr id="5124" name="Zástupný symbol pro text 11"/>
          <p:cNvSpPr>
            <a:spLocks noGrp="1"/>
          </p:cNvSpPr>
          <p:nvPr>
            <p:ph type="body" sz="quarter" idx="11"/>
          </p:nvPr>
        </p:nvSpPr>
        <p:spPr>
          <a:xfrm>
            <a:off x="1325563" y="1601788"/>
            <a:ext cx="7361237" cy="4371173"/>
          </a:xfrm>
        </p:spPr>
        <p:txBody>
          <a:bodyPr/>
          <a:lstStyle/>
          <a:p>
            <a:r>
              <a:rPr lang="cs-CZ" altLang="cs-CZ" sz="3200" dirty="0">
                <a:latin typeface="Comenia Sans" charset="0"/>
              </a:rPr>
              <a:t>5. Spolupráce s praxí</a:t>
            </a:r>
          </a:p>
          <a:p>
            <a:endParaRPr lang="cs-CZ" altLang="cs-CZ" sz="3200" dirty="0">
              <a:latin typeface="Comenia Sans" charset="0"/>
            </a:endParaRP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Úzké </a:t>
            </a:r>
            <a:r>
              <a:rPr lang="cs-CZ" sz="2800" b="0" dirty="0"/>
              <a:t>vztahy s klíčovými zaměstnavateli našich </a:t>
            </a:r>
            <a:r>
              <a:rPr lang="cs-CZ" sz="2800" b="0" dirty="0" smtClean="0"/>
              <a:t>absolventů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HIT </a:t>
            </a:r>
            <a:r>
              <a:rPr lang="cs-CZ" sz="2800" b="0" dirty="0"/>
              <a:t>kariéra, </a:t>
            </a:r>
            <a:r>
              <a:rPr lang="cs-CZ" sz="2800" b="0" dirty="0" smtClean="0"/>
              <a:t>obnovení rady pro spolupráci s praxí, podnikatelské soutěže 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Smluvní výzkum, sponzoring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Čestný doktorát</a:t>
            </a:r>
            <a:endParaRPr lang="cs-CZ" sz="2800" b="0" dirty="0"/>
          </a:p>
          <a:p>
            <a:pPr>
              <a:spcAft>
                <a:spcPts val="1200"/>
              </a:spcAft>
              <a:buSzPct val="136000"/>
              <a:defRPr/>
            </a:pPr>
            <a:endParaRPr lang="cs-CZ" sz="2800" b="0" dirty="0" smtClean="0"/>
          </a:p>
        </p:txBody>
      </p:sp>
    </p:spTree>
    <p:extLst>
      <p:ext uri="{BB962C8B-B14F-4D97-AF65-F5344CB8AC3E}">
        <p14:creationId xmlns:p14="http://schemas.microsoft.com/office/powerpoint/2010/main" val="387916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Obrázek 4" descr="závorka modr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713" y="285750"/>
            <a:ext cx="6237287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194495" y="469900"/>
            <a:ext cx="4495480" cy="576263"/>
          </a:xfrm>
        </p:spPr>
        <p:txBody>
          <a:bodyPr/>
          <a:lstStyle/>
          <a:p>
            <a:r>
              <a:rPr lang="cs-CZ" altLang="cs-CZ" b="1" dirty="0" smtClean="0">
                <a:latin typeface="Comenia Sans" charset="0"/>
              </a:rPr>
              <a:t>Plnění volebního programu</a:t>
            </a:r>
          </a:p>
        </p:txBody>
      </p:sp>
      <p:sp>
        <p:nvSpPr>
          <p:cNvPr id="5124" name="Zástupný symbol pro text 11"/>
          <p:cNvSpPr>
            <a:spLocks noGrp="1"/>
          </p:cNvSpPr>
          <p:nvPr>
            <p:ph type="body" sz="quarter" idx="11"/>
          </p:nvPr>
        </p:nvSpPr>
        <p:spPr>
          <a:xfrm>
            <a:off x="1325563" y="1601788"/>
            <a:ext cx="7361237" cy="4371173"/>
          </a:xfrm>
        </p:spPr>
        <p:txBody>
          <a:bodyPr/>
          <a:lstStyle/>
          <a:p>
            <a:r>
              <a:rPr lang="cs-CZ" altLang="cs-CZ" sz="3200" dirty="0">
                <a:latin typeface="Comenia Sans" charset="0"/>
              </a:rPr>
              <a:t>6. Věda a výzkum</a:t>
            </a:r>
          </a:p>
          <a:p>
            <a:endParaRPr lang="cs-CZ" altLang="cs-CZ" sz="3200" dirty="0">
              <a:latin typeface="Comenia Sans" charset="0"/>
            </a:endParaRP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Proděkan </a:t>
            </a:r>
            <a:r>
              <a:rPr lang="cs-CZ" sz="2800" b="0" dirty="0"/>
              <a:t>pro </a:t>
            </a:r>
            <a:r>
              <a:rPr lang="cs-CZ" sz="2800" b="0" dirty="0" err="1"/>
              <a:t>VaV</a:t>
            </a:r>
            <a:r>
              <a:rPr lang="cs-CZ" sz="2800" b="0" dirty="0"/>
              <a:t> (a </a:t>
            </a:r>
            <a:r>
              <a:rPr lang="cs-CZ" sz="2800" b="0" dirty="0" smtClean="0"/>
              <a:t>doktorandy)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Změny </a:t>
            </a:r>
            <a:r>
              <a:rPr lang="cs-CZ" sz="2800" b="0" dirty="0"/>
              <a:t>v interních grantových schématech i v </a:t>
            </a:r>
            <a:r>
              <a:rPr lang="cs-CZ" sz="2800" b="0" dirty="0" smtClean="0"/>
              <a:t>hodnocení </a:t>
            </a:r>
            <a:r>
              <a:rPr lang="cs-CZ" sz="2800" b="0" dirty="0"/>
              <a:t>výsledků </a:t>
            </a:r>
            <a:r>
              <a:rPr lang="cs-CZ" sz="2800" b="0" dirty="0" err="1" smtClean="0"/>
              <a:t>VaV</a:t>
            </a:r>
            <a:endParaRPr lang="cs-CZ" sz="2800" b="0" dirty="0" smtClean="0"/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Změny v doktorském studiu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4"/>
              </a:buBlip>
              <a:defRPr/>
            </a:pPr>
            <a:r>
              <a:rPr lang="cs-CZ" sz="2800" b="0" dirty="0" smtClean="0"/>
              <a:t>Přetrvává </a:t>
            </a:r>
            <a:r>
              <a:rPr lang="cs-CZ" sz="2800" b="0" dirty="0"/>
              <a:t>nedostatek externích projektů </a:t>
            </a:r>
            <a:r>
              <a:rPr lang="cs-CZ" sz="2800" b="0" dirty="0" smtClean="0"/>
              <a:t>v oblasti </a:t>
            </a:r>
            <a:r>
              <a:rPr lang="cs-CZ" sz="2800" b="0" dirty="0"/>
              <a:t>základního </a:t>
            </a:r>
            <a:r>
              <a:rPr lang="cs-CZ" sz="2800" b="0" dirty="0" smtClean="0"/>
              <a:t>výzkumu</a:t>
            </a:r>
            <a:endParaRPr lang="cs-CZ" sz="2800" b="0" dirty="0"/>
          </a:p>
          <a:p>
            <a:pPr>
              <a:spcAft>
                <a:spcPts val="1200"/>
              </a:spcAft>
              <a:buSzPct val="136000"/>
              <a:defRPr/>
            </a:pPr>
            <a:endParaRPr lang="cs-CZ" sz="2800" b="0" dirty="0" smtClean="0"/>
          </a:p>
        </p:txBody>
      </p:sp>
    </p:spTree>
    <p:extLst>
      <p:ext uri="{BB962C8B-B14F-4D97-AF65-F5344CB8AC3E}">
        <p14:creationId xmlns:p14="http://schemas.microsoft.com/office/powerpoint/2010/main" val="164069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Obrázek 4" descr="závorka modr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713" y="285750"/>
            <a:ext cx="6237287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194495" y="469900"/>
            <a:ext cx="4495480" cy="576263"/>
          </a:xfrm>
        </p:spPr>
        <p:txBody>
          <a:bodyPr/>
          <a:lstStyle/>
          <a:p>
            <a:r>
              <a:rPr lang="cs-CZ" altLang="cs-CZ" b="1" dirty="0" smtClean="0">
                <a:latin typeface="Comenia Sans" charset="0"/>
              </a:rPr>
              <a:t>Plnění volebního programu</a:t>
            </a:r>
          </a:p>
        </p:txBody>
      </p:sp>
      <p:sp>
        <p:nvSpPr>
          <p:cNvPr id="5124" name="Zástupný symbol pro text 11"/>
          <p:cNvSpPr>
            <a:spLocks noGrp="1"/>
          </p:cNvSpPr>
          <p:nvPr>
            <p:ph type="body" sz="quarter" idx="11"/>
          </p:nvPr>
        </p:nvSpPr>
        <p:spPr>
          <a:xfrm>
            <a:off x="1325563" y="1601788"/>
            <a:ext cx="7361237" cy="4371173"/>
          </a:xfrm>
        </p:spPr>
        <p:txBody>
          <a:bodyPr/>
          <a:lstStyle/>
          <a:p>
            <a:r>
              <a:rPr lang="cs-CZ" altLang="cs-CZ" sz="3200" dirty="0">
                <a:latin typeface="Comenia Sans" charset="0"/>
              </a:rPr>
              <a:t>7. Materiální vybavení fakulty</a:t>
            </a:r>
          </a:p>
          <a:p>
            <a:endParaRPr lang="cs-CZ" altLang="cs-CZ" sz="3200" dirty="0">
              <a:latin typeface="Comenia Sans" charset="0"/>
            </a:endParaRP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Průběžná </a:t>
            </a:r>
            <a:r>
              <a:rPr lang="cs-CZ" sz="2800" b="0" dirty="0"/>
              <a:t>obnova </a:t>
            </a:r>
            <a:r>
              <a:rPr lang="cs-CZ" sz="2800" b="0" dirty="0" smtClean="0"/>
              <a:t>techniky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Renovace </a:t>
            </a:r>
            <a:r>
              <a:rPr lang="cs-CZ" sz="2800" b="0" dirty="0"/>
              <a:t>auly a přilehlých </a:t>
            </a:r>
            <a:r>
              <a:rPr lang="cs-CZ" sz="2800" b="0" dirty="0" smtClean="0"/>
              <a:t>prostor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Komplexní </a:t>
            </a:r>
            <a:r>
              <a:rPr lang="cs-CZ" sz="2800" b="0" dirty="0"/>
              <a:t>renovace relaxačních </a:t>
            </a:r>
            <a:r>
              <a:rPr lang="cs-CZ" sz="2800" b="0" dirty="0" smtClean="0"/>
              <a:t>zón</a:t>
            </a:r>
          </a:p>
          <a:p>
            <a:pPr marL="457200" indent="-457200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/>
              <a:t>Pravidelná kontrola a údržba prostor</a:t>
            </a:r>
            <a:endParaRPr lang="cs-CZ" sz="2800" b="0" dirty="0"/>
          </a:p>
          <a:p>
            <a:pPr>
              <a:spcAft>
                <a:spcPts val="1200"/>
              </a:spcAft>
              <a:buSzPct val="136000"/>
              <a:defRPr/>
            </a:pP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428316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Obrázek 4" descr="závorka modr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713" y="285750"/>
            <a:ext cx="6237287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Zástupný symbol pro text 10"/>
          <p:cNvSpPr>
            <a:spLocks noGrp="1"/>
          </p:cNvSpPr>
          <p:nvPr>
            <p:ph type="body" sz="quarter" idx="10"/>
          </p:nvPr>
        </p:nvSpPr>
        <p:spPr>
          <a:xfrm>
            <a:off x="4194495" y="469900"/>
            <a:ext cx="4495480" cy="576263"/>
          </a:xfrm>
        </p:spPr>
        <p:txBody>
          <a:bodyPr/>
          <a:lstStyle/>
          <a:p>
            <a:r>
              <a:rPr lang="cs-CZ" altLang="cs-CZ" b="1" dirty="0" smtClean="0">
                <a:latin typeface="Comenia Sans" charset="0"/>
              </a:rPr>
              <a:t>Plnění volebního programu</a:t>
            </a:r>
          </a:p>
        </p:txBody>
      </p:sp>
      <p:sp>
        <p:nvSpPr>
          <p:cNvPr id="5124" name="Zástupný symbol pro text 11"/>
          <p:cNvSpPr>
            <a:spLocks noGrp="1"/>
          </p:cNvSpPr>
          <p:nvPr>
            <p:ph type="body" sz="quarter" idx="11"/>
          </p:nvPr>
        </p:nvSpPr>
        <p:spPr>
          <a:xfrm>
            <a:off x="1325563" y="1601788"/>
            <a:ext cx="7361237" cy="4371173"/>
          </a:xfrm>
        </p:spPr>
        <p:txBody>
          <a:bodyPr/>
          <a:lstStyle/>
          <a:p>
            <a:r>
              <a:rPr lang="cs-CZ" altLang="cs-CZ" sz="3200" dirty="0">
                <a:latin typeface="Comenia Sans" charset="0"/>
              </a:rPr>
              <a:t>FIM atraktivnější</a:t>
            </a:r>
          </a:p>
          <a:p>
            <a:endParaRPr lang="cs-CZ" sz="3200" b="0" dirty="0" smtClean="0"/>
          </a:p>
          <a:p>
            <a:r>
              <a:rPr lang="cs-CZ" sz="3200" b="0" dirty="0" smtClean="0"/>
              <a:t>Co </a:t>
            </a:r>
            <a:r>
              <a:rPr lang="cs-CZ" sz="3200" b="0" dirty="0"/>
              <a:t>se </a:t>
            </a:r>
            <a:r>
              <a:rPr lang="cs-CZ" sz="3200" b="0" dirty="0" smtClean="0"/>
              <a:t>Vám </a:t>
            </a:r>
            <a:r>
              <a:rPr lang="cs-CZ" sz="3200" b="0" dirty="0"/>
              <a:t>vybaví, když se řekne …?</a:t>
            </a:r>
          </a:p>
          <a:p>
            <a:endParaRPr lang="cs-CZ" altLang="cs-CZ" sz="3200" dirty="0">
              <a:latin typeface="Comenia Sans" charset="0"/>
            </a:endParaRPr>
          </a:p>
          <a:p>
            <a:pPr marL="1162050" indent="-449263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>
                <a:solidFill>
                  <a:srgbClr val="FF0000"/>
                </a:solidFill>
              </a:rPr>
              <a:t>Pardubice </a:t>
            </a:r>
            <a:r>
              <a:rPr lang="cs-CZ" sz="2800" b="0" dirty="0">
                <a:solidFill>
                  <a:srgbClr val="FF0000"/>
                </a:solidFill>
              </a:rPr>
              <a:t>– </a:t>
            </a:r>
            <a:r>
              <a:rPr lang="cs-CZ" sz="2800" b="0" dirty="0" smtClean="0">
                <a:solidFill>
                  <a:srgbClr val="FF0000"/>
                </a:solidFill>
              </a:rPr>
              <a:t>chemie</a:t>
            </a:r>
          </a:p>
          <a:p>
            <a:pPr marL="1162050" indent="-449263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>
                <a:solidFill>
                  <a:schemeClr val="accent2">
                    <a:lumMod val="50000"/>
                  </a:schemeClr>
                </a:solidFill>
              </a:rPr>
              <a:t>Liberec </a:t>
            </a:r>
            <a:r>
              <a:rPr lang="cs-CZ" sz="2800" b="0" dirty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cs-CZ" sz="2800" b="0" dirty="0" smtClean="0">
                <a:solidFill>
                  <a:schemeClr val="accent2">
                    <a:lumMod val="50000"/>
                  </a:schemeClr>
                </a:solidFill>
              </a:rPr>
              <a:t>nanotechnologie</a:t>
            </a:r>
          </a:p>
          <a:p>
            <a:pPr marL="1162050" indent="-449263">
              <a:spcAft>
                <a:spcPts val="1200"/>
              </a:spcAft>
              <a:buSzPct val="136000"/>
              <a:buBlip>
                <a:blip r:embed="rId3"/>
              </a:buBlip>
              <a:defRPr/>
            </a:pPr>
            <a:r>
              <a:rPr lang="cs-CZ" sz="2800" b="0" dirty="0" smtClean="0">
                <a:solidFill>
                  <a:srgbClr val="0070C0"/>
                </a:solidFill>
              </a:rPr>
              <a:t>Hradec </a:t>
            </a:r>
            <a:r>
              <a:rPr lang="cs-CZ" sz="2800" b="0" dirty="0">
                <a:solidFill>
                  <a:srgbClr val="0070C0"/>
                </a:solidFill>
              </a:rPr>
              <a:t>– informatika a management</a:t>
            </a:r>
          </a:p>
          <a:p>
            <a:pPr>
              <a:spcAft>
                <a:spcPts val="1200"/>
              </a:spcAft>
              <a:buSzPct val="136000"/>
              <a:defRPr/>
            </a:pPr>
            <a:endParaRPr lang="cs-CZ" sz="2800" b="0" dirty="0"/>
          </a:p>
          <a:p>
            <a:pPr>
              <a:spcAft>
                <a:spcPts val="1200"/>
              </a:spcAft>
              <a:buSzPct val="136000"/>
              <a:defRPr/>
            </a:pPr>
            <a:endParaRPr lang="cs-CZ" sz="2800" b="0" dirty="0" smtClean="0"/>
          </a:p>
        </p:txBody>
      </p:sp>
    </p:spTree>
    <p:extLst>
      <p:ext uri="{BB962C8B-B14F-4D97-AF65-F5344CB8AC3E}">
        <p14:creationId xmlns:p14="http://schemas.microsoft.com/office/powerpoint/2010/main" val="225519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kademická obec_2016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kademická obec_2016 [jen pro čtení] [režim kompatibility]" id="{8D0F333B-9E9C-4B64-8AE5-6BEEC111B9C5}" vid="{1E530616-3B4E-4FB9-AFCD-DB8C423AF60C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FA9D53D2423064CB408674544AF47F0" ma:contentTypeVersion="1" ma:contentTypeDescription="Vytvoří nový dokument" ma:contentTypeScope="" ma:versionID="c3316e6db6c84751816ad574fe426169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707ce7dccea0fb89f33b58a1da5c039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um zahájení plánování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Datum ukončení plánování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AACAB5-8215-4918-A3C3-8FB605321E13}">
  <ds:schemaRefs>
    <ds:schemaRef ds:uri="http://purl.org/dc/elements/1.1/"/>
    <ds:schemaRef ds:uri="http://purl.org/dc/terms/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11666F0-EF44-4D40-9589-3E51F4D9F9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Akademická obec_2016_1</Template>
  <TotalTime>961</TotalTime>
  <Words>530</Words>
  <Application>Microsoft Office PowerPoint</Application>
  <PresentationFormat>Předvádění na obrazovce (4:3)</PresentationFormat>
  <Paragraphs>125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ＭＳ Ｐゴシック</vt:lpstr>
      <vt:lpstr>Arial</vt:lpstr>
      <vt:lpstr>Calibri</vt:lpstr>
      <vt:lpstr>Comenia Sans</vt:lpstr>
      <vt:lpstr>Akademická obec_2016_1</vt:lpstr>
      <vt:lpstr>Tou cestou, tím směrem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Jak dál?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Funkční období  2008 - 2016</dc:title>
  <dc:creator>user</dc:creator>
  <cp:lastModifiedBy>Hynek Josef</cp:lastModifiedBy>
  <cp:revision>45</cp:revision>
  <cp:lastPrinted>2016-03-29T13:45:05Z</cp:lastPrinted>
  <dcterms:created xsi:type="dcterms:W3CDTF">2016-04-07T10:50:00Z</dcterms:created>
  <dcterms:modified xsi:type="dcterms:W3CDTF">2020-05-27T09:56:07Z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ublishingExpirationDate">
    <vt:lpwstr/>
  </property>
  <property fmtid="{D5CDD505-2E9C-101B-9397-08002B2CF9AE}" pid="3" name="PublishingStartDate">
    <vt:lpwstr/>
  </property>
</Properties>
</file>