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22FA6-17BD-4F26-9D7F-547D47F10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5A183-109F-49C3-98AE-E1EC3598D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2AB82-404B-4C78-83EF-4BF1398C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4DAD-3528-4B32-AF4C-90A3F3C36D0E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226BC-D591-4065-9A5D-1A76B103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91BEF-E151-4B66-B199-0011209E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6B8E-DE2B-4887-AD9C-D7943912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09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B6A9-A67D-466F-88DC-993A6E2C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992C3-4586-41AD-87EE-ADFBA3868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A2FC5-B289-4219-BC7D-106C0EC3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4DAD-3528-4B32-AF4C-90A3F3C36D0E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2958B-008F-4952-8E74-BCE865EA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FDEE7-222D-4680-BC10-007452D6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6B8E-DE2B-4887-AD9C-D7943912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31030-D0E1-4CC4-B59E-B6F5871036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32323-B1A0-4171-AB17-FA91AA5A7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2C501-8F07-4F90-8982-6700DADE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4DAD-3528-4B32-AF4C-90A3F3C36D0E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40B29-9A8A-4CAE-BD7A-C3DB2930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A2471-D19E-4FFE-B354-D477E06F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6B8E-DE2B-4887-AD9C-D7943912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87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0663-BD7C-4FCF-984B-AF31E949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E8295-CE83-4473-B7B5-62F6404D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288A5-6FEC-4BAC-87F7-37BEDBAC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4DAD-3528-4B32-AF4C-90A3F3C36D0E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4A94F-6450-40F1-BD84-64E38C1B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FEA33-8F64-4184-AEFA-07073029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6B8E-DE2B-4887-AD9C-D7943912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40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2939-F7D4-4A36-B61D-FA857C9B4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E68A0-2ED3-4CB3-AAF0-72BB624C6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52088-6FB8-4BA1-BE6D-4ECDEB10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4DAD-3528-4B32-AF4C-90A3F3C36D0E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812E-D639-45B6-987C-F4E18956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BEEFC-4F15-43BE-A846-5A5BC8DB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6B8E-DE2B-4887-AD9C-D7943912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6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4DB0-9239-46C4-AB89-F900D9437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46E5F-1FF8-4CF8-89AC-D93DD4AFF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2242E-3BD8-4B2F-AA7E-3C3CCB8DA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3FADE-D553-4E13-83F2-0C485A29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4DAD-3528-4B32-AF4C-90A3F3C36D0E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A2D52-3AE5-4A62-9E1E-9F664EB2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AED92-66DB-4DB0-B3A3-678F25DF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6B8E-DE2B-4887-AD9C-D7943912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BAF0-1F60-4B8F-B777-BB3D2FBA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1B296-988E-408C-A824-86F59F6ED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14777-D5B5-48B3-A2AF-4FC63FCE0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1509F-EA5A-4521-A69C-838EA045E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67161-DB0A-40DF-B739-2F1BEB2A4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00473C-DE85-496B-9B1E-D66EF0C2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4DAD-3528-4B32-AF4C-90A3F3C36D0E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0810E-8463-445B-8C50-34FF876B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4D45F-67CF-44EF-8D63-F0F56BE7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6B8E-DE2B-4887-AD9C-D7943912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37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25FC-F8C1-4536-9BE7-75A1559C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4ECC1-A81E-40F4-AEF1-6DDB2826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4DAD-3528-4B32-AF4C-90A3F3C36D0E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59D2A8-DDEF-4C58-8DEA-EAD9AA55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82662-B13D-4738-B406-821612D0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6B8E-DE2B-4887-AD9C-D7943912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0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9A5D87-E275-4B50-9BB0-8F2C43A7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4DAD-3528-4B32-AF4C-90A3F3C36D0E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8A424-D758-4740-8289-0F5BF964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0ED45-29A2-421B-989C-D4C49E08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6B8E-DE2B-4887-AD9C-D7943912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68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1C33-5E5D-45DB-9902-332D7ED6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9C078-9D7B-4337-B7CB-85D1D701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22AA5-9742-4C8E-A3BE-1E745914F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A81DC-1DB0-49AA-8F5B-5D1EC6B7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4DAD-3528-4B32-AF4C-90A3F3C36D0E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77CF-FEAE-4BAD-A8ED-5609F82A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E5002-60DE-458C-A7DF-01EFC5E6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6B8E-DE2B-4887-AD9C-D7943912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7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42C9-CC61-4214-A8DF-C0601CB0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A037E7-DCDA-47EE-8A02-99CC27986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E5451-87B8-4D8A-AED4-15D07277A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40801-B391-429D-81E4-6C67BCCB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4DAD-3528-4B32-AF4C-90A3F3C36D0E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EA7CD-FE92-4390-BCAD-3EC639C0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CF5A3-0EE3-42E3-8C76-23AC693B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6B8E-DE2B-4887-AD9C-D7943912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02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D1213-5EA4-4E47-B980-9D266D5D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5C06C-4C8A-43BC-92A1-3CA26B552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C1015-5A3D-4494-97AE-AB9ACD799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E4DAD-3528-4B32-AF4C-90A3F3C36D0E}" type="datetimeFigureOut">
              <a:rPr lang="en-GB" smtClean="0"/>
              <a:t>13/04/2022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C252-294B-436A-82C6-4B3024F50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0C540-3652-4097-86F8-DE5D4CF1F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66B8E-DE2B-4887-AD9C-D7943912D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2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015F7A-60E3-4C97-ABDA-AD2BBE528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BF56B776-D1B4-47A1-9D70-38C2AF394986}"/>
              </a:ext>
            </a:extLst>
          </p:cNvPr>
          <p:cNvSpPr txBox="1">
            <a:spLocks/>
          </p:cNvSpPr>
          <p:nvPr/>
        </p:nvSpPr>
        <p:spPr>
          <a:xfrm>
            <a:off x="2570480" y="3726709"/>
            <a:ext cx="7818880" cy="2524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2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5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14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28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43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57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71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85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00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14" indent="0" algn="ctr" defTabSz="91442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2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225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arzieh</a:t>
            </a:r>
            <a:r>
              <a:rPr kumimoji="0" lang="en-US" sz="22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Baradaran</a:t>
            </a:r>
          </a:p>
          <a:p>
            <a:pPr marL="0" marR="0" lvl="0" indent="0" algn="l" defTabSz="91442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2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Supervisor: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RNDr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Jiří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Lipovský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2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kumimoji="0" lang="en-US" sz="22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Physics</a:t>
            </a:r>
          </a:p>
          <a:p>
            <a:pPr marL="0" marR="0" lvl="0" indent="0" algn="r" defTabSz="91442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5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menia Sans"/>
              <a:ea typeface="+mn-ea"/>
              <a:cs typeface="+mn-cs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0F54009F-06F8-4D6A-AB04-35789D2F6724}"/>
              </a:ext>
            </a:extLst>
          </p:cNvPr>
          <p:cNvSpPr/>
          <p:nvPr/>
        </p:nvSpPr>
        <p:spPr>
          <a:xfrm>
            <a:off x="878080" y="2092961"/>
            <a:ext cx="4608320" cy="133604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741ED-5F1B-4D4D-9EFB-A73D45A81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553" y="2062347"/>
            <a:ext cx="4359018" cy="15241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D5898C-D08F-4250-BE40-9560487597D1}"/>
              </a:ext>
            </a:extLst>
          </p:cNvPr>
          <p:cNvSpPr txBox="1"/>
          <p:nvPr/>
        </p:nvSpPr>
        <p:spPr>
          <a:xfrm>
            <a:off x="2499360" y="4050269"/>
            <a:ext cx="3596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marzieh.baradaran@uhk.cz</a:t>
            </a:r>
          </a:p>
        </p:txBody>
      </p:sp>
      <p:pic>
        <p:nvPicPr>
          <p:cNvPr id="5" name="P1">
            <a:hlinkClick r:id="" action="ppaction://media"/>
            <a:extLst>
              <a:ext uri="{FF2B5EF4-FFF2-40B4-BE49-F238E27FC236}">
                <a16:creationId xmlns:a16="http://schemas.microsoft.com/office/drawing/2014/main" id="{A72B94D5-680C-443B-B51A-12E14F5F10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26520" y="584449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8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1200D7-CC29-4970-9E4D-C1C2D41973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2" t="18501" r="7791" b="17553"/>
          <a:stretch/>
        </p:blipFill>
        <p:spPr>
          <a:xfrm>
            <a:off x="378691" y="315850"/>
            <a:ext cx="2806205" cy="1057563"/>
          </a:xfrm>
          <a:prstGeom prst="rect">
            <a:avLst/>
          </a:prstGeom>
        </p:spPr>
      </p:pic>
      <p:sp>
        <p:nvSpPr>
          <p:cNvPr id="10" name="Nadpis 2">
            <a:extLst>
              <a:ext uri="{FF2B5EF4-FFF2-40B4-BE49-F238E27FC236}">
                <a16:creationId xmlns:a16="http://schemas.microsoft.com/office/drawing/2014/main" id="{8E84F83A-3BB1-4BD2-9558-AC5325287725}"/>
              </a:ext>
            </a:extLst>
          </p:cNvPr>
          <p:cNvSpPr txBox="1">
            <a:spLocks/>
          </p:cNvSpPr>
          <p:nvPr/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rgbClr val="FFC000"/>
          </a:solidFill>
        </p:spPr>
        <p:txBody>
          <a:bodyPr vert="horz" wrap="square" lIns="535781" tIns="45720" rIns="642938" bIns="45720" rtlCol="0" anchor="ctr">
            <a:noAutofit/>
          </a:bodyPr>
          <a:lstStyle>
            <a:lvl1pPr algn="r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B27556BB-7B6E-48F6-BD2B-491091967C3F}"/>
              </a:ext>
            </a:extLst>
          </p:cNvPr>
          <p:cNvSpPr/>
          <p:nvPr/>
        </p:nvSpPr>
        <p:spPr>
          <a:xfrm>
            <a:off x="695200" y="1529259"/>
            <a:ext cx="3399280" cy="386665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Education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A8DEFCB6-E3FA-4297-824B-3667D3421A39}"/>
              </a:ext>
            </a:extLst>
          </p:cNvPr>
          <p:cNvSpPr/>
          <p:nvPr/>
        </p:nvSpPr>
        <p:spPr>
          <a:xfrm>
            <a:off x="695200" y="3507136"/>
            <a:ext cx="4501904" cy="386665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Work and research experience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C1D3DB-1FF4-4195-9A9A-292A43267EDA}"/>
              </a:ext>
            </a:extLst>
          </p:cNvPr>
          <p:cNvSpPr txBox="1"/>
          <p:nvPr/>
        </p:nvSpPr>
        <p:spPr>
          <a:xfrm>
            <a:off x="1214384" y="1994228"/>
            <a:ext cx="7965440" cy="110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PhD in Theoretical Physics (2018)</a:t>
            </a:r>
          </a:p>
          <a:p>
            <a:pPr>
              <a:lnSpc>
                <a:spcPts val="27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MSc in Theoretical Physics </a:t>
            </a:r>
          </a:p>
          <a:p>
            <a:pPr>
              <a:lnSpc>
                <a:spcPts val="27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BSc in Physics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AE9CF-C416-4A84-A053-61896C929D8B}"/>
              </a:ext>
            </a:extLst>
          </p:cNvPr>
          <p:cNvSpPr txBox="1"/>
          <p:nvPr/>
        </p:nvSpPr>
        <p:spPr>
          <a:xfrm>
            <a:off x="1148080" y="4118831"/>
            <a:ext cx="10800080" cy="1797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Assistant,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Guilan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Iran (2013 - 2015)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Teacher,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Guilan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Iran (2015 - 2018)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Visiting PhD student (November 2016 - June 2017)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Complutense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of Madrid, Spain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Postdoctoral fellow (April 2019 - April 2021), Czech Technical University in Prague, Czechia</a:t>
            </a:r>
          </a:p>
          <a:p>
            <a:pPr marL="342900" indent="-34290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Postdoctoral Researcher (May 2021 - Present), University of Hradec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Králové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2">
            <a:hlinkClick r:id="" action="ppaction://media"/>
            <a:extLst>
              <a:ext uri="{FF2B5EF4-FFF2-40B4-BE49-F238E27FC236}">
                <a16:creationId xmlns:a16="http://schemas.microsoft.com/office/drawing/2014/main" id="{D99F3D70-BE57-4BF8-9343-C3956EDF69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5840" y="59377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2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1200D7-CC29-4970-9E4D-C1C2D41973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2" t="18501" r="7791" b="17553"/>
          <a:stretch/>
        </p:blipFill>
        <p:spPr>
          <a:xfrm>
            <a:off x="378691" y="315850"/>
            <a:ext cx="2806205" cy="1057563"/>
          </a:xfrm>
          <a:prstGeom prst="rect">
            <a:avLst/>
          </a:prstGeom>
        </p:spPr>
      </p:pic>
      <p:sp>
        <p:nvSpPr>
          <p:cNvPr id="6" name="Nadpis 2">
            <a:extLst>
              <a:ext uri="{FF2B5EF4-FFF2-40B4-BE49-F238E27FC236}">
                <a16:creationId xmlns:a16="http://schemas.microsoft.com/office/drawing/2014/main" id="{16DFD367-DBC0-4639-B7E1-0FCCE4B352C2}"/>
              </a:ext>
            </a:extLst>
          </p:cNvPr>
          <p:cNvSpPr txBox="1">
            <a:spLocks/>
          </p:cNvSpPr>
          <p:nvPr/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rgbClr val="FFC000"/>
          </a:solidFill>
        </p:spPr>
        <p:txBody>
          <a:bodyPr vert="horz" wrap="square" lIns="535781" tIns="45720" rIns="642938" bIns="45720" rtlCol="0" anchor="ctr">
            <a:noAutofit/>
          </a:bodyPr>
          <a:lstStyle>
            <a:lvl1pPr algn="r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Research interests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CFC1FE9-4FD4-458D-B9D0-51EB826293CA}"/>
              </a:ext>
            </a:extLst>
          </p:cNvPr>
          <p:cNvSpPr/>
          <p:nvPr/>
        </p:nvSpPr>
        <p:spPr>
          <a:xfrm>
            <a:off x="695200" y="2140882"/>
            <a:ext cx="7422640" cy="439758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Theoretical and mathematical physics; in particular: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59C47-CC5E-4CB5-85DA-8FB21FA2F3FC}"/>
              </a:ext>
            </a:extLst>
          </p:cNvPr>
          <p:cNvSpPr txBox="1"/>
          <p:nvPr/>
        </p:nvSpPr>
        <p:spPr>
          <a:xfrm>
            <a:off x="1721360" y="2866797"/>
            <a:ext cx="7422640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properties of quantum graphs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Quasi-exactly solvable and integrable quantum systems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solutions of relativistic and non-relativistic wave equations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theory of Lie groups</a:t>
            </a:r>
          </a:p>
        </p:txBody>
      </p:sp>
      <p:pic>
        <p:nvPicPr>
          <p:cNvPr id="2" name="P3">
            <a:hlinkClick r:id="" action="ppaction://media"/>
            <a:extLst>
              <a:ext uri="{FF2B5EF4-FFF2-40B4-BE49-F238E27FC236}">
                <a16:creationId xmlns:a16="http://schemas.microsoft.com/office/drawing/2014/main" id="{8ADC89A9-1873-458A-971C-76DFFA1E3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6160" y="60096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4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1200D7-CC29-4970-9E4D-C1C2D41973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2" t="18501" r="7791" b="17553"/>
          <a:stretch/>
        </p:blipFill>
        <p:spPr>
          <a:xfrm>
            <a:off x="378691" y="315850"/>
            <a:ext cx="2806205" cy="1057563"/>
          </a:xfrm>
          <a:prstGeom prst="rect">
            <a:avLst/>
          </a:prstGeom>
        </p:spPr>
      </p:pic>
      <p:sp>
        <p:nvSpPr>
          <p:cNvPr id="6" name="Nadpis 2">
            <a:extLst>
              <a:ext uri="{FF2B5EF4-FFF2-40B4-BE49-F238E27FC236}">
                <a16:creationId xmlns:a16="http://schemas.microsoft.com/office/drawing/2014/main" id="{16DFD367-DBC0-4639-B7E1-0FCCE4B352C2}"/>
              </a:ext>
            </a:extLst>
          </p:cNvPr>
          <p:cNvSpPr txBox="1">
            <a:spLocks/>
          </p:cNvSpPr>
          <p:nvPr/>
        </p:nvSpPr>
        <p:spPr>
          <a:xfrm>
            <a:off x="3184897" y="535781"/>
            <a:ext cx="9007104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rgbClr val="FFC000"/>
          </a:solidFill>
        </p:spPr>
        <p:txBody>
          <a:bodyPr vert="horz" wrap="square" lIns="535781" tIns="45720" rIns="642938" bIns="45720" rtlCol="0" anchor="ctr">
            <a:noAutofit/>
          </a:bodyPr>
          <a:lstStyle>
            <a:lvl1pPr algn="r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Submitted papers, preprints, and ongoing research at UHK 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CFC1FE9-4FD4-458D-B9D0-51EB826293CA}"/>
              </a:ext>
            </a:extLst>
          </p:cNvPr>
          <p:cNvSpPr/>
          <p:nvPr/>
        </p:nvSpPr>
        <p:spPr>
          <a:xfrm>
            <a:off x="695200" y="1904443"/>
            <a:ext cx="7422640" cy="439758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Submitted paper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59C47-CC5E-4CB5-85DA-8FB21FA2F3FC}"/>
              </a:ext>
            </a:extLst>
          </p:cNvPr>
          <p:cNvSpPr txBox="1"/>
          <p:nvPr/>
        </p:nvSpPr>
        <p:spPr>
          <a:xfrm>
            <a:off x="1056640" y="2508052"/>
            <a:ext cx="9997440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Kagome network with vertex coupling of a preferred orientation, Journal of Mathematical Physics,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:2106.16019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F2A54D78-1678-45CD-ADFA-8EAA3985D520}"/>
              </a:ext>
            </a:extLst>
          </p:cNvPr>
          <p:cNvSpPr/>
          <p:nvPr/>
        </p:nvSpPr>
        <p:spPr>
          <a:xfrm>
            <a:off x="695200" y="3434673"/>
            <a:ext cx="7422640" cy="439758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Preprint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2DC65E-0321-4013-8DD5-CECB2F89CA9A}"/>
              </a:ext>
            </a:extLst>
          </p:cNvPr>
          <p:cNvSpPr/>
          <p:nvPr/>
        </p:nvSpPr>
        <p:spPr>
          <a:xfrm>
            <a:off x="695200" y="4801052"/>
            <a:ext cx="7422640" cy="439758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research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2776FC-4A25-475B-ADF8-AB678B37F14B}"/>
              </a:ext>
            </a:extLst>
          </p:cNvPr>
          <p:cNvSpPr txBox="1"/>
          <p:nvPr/>
        </p:nvSpPr>
        <p:spPr>
          <a:xfrm>
            <a:off x="1056640" y="4027275"/>
            <a:ext cx="9997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ring chains with vertex coupling of a preferred orientation,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:2201.01502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3EA2AE-B99F-4307-A189-CE9951D8C32E}"/>
              </a:ext>
            </a:extLst>
          </p:cNvPr>
          <p:cNvSpPr txBox="1"/>
          <p:nvPr/>
        </p:nvSpPr>
        <p:spPr>
          <a:xfrm>
            <a:off x="1056640" y="5365145"/>
            <a:ext cx="101396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properties of perturbed quantum graphs in the presence of different types of coupling conditions at the graph vertices.</a:t>
            </a:r>
          </a:p>
        </p:txBody>
      </p:sp>
      <p:pic>
        <p:nvPicPr>
          <p:cNvPr id="2" name="P4">
            <a:hlinkClick r:id="" action="ppaction://media"/>
            <a:extLst>
              <a:ext uri="{FF2B5EF4-FFF2-40B4-BE49-F238E27FC236}">
                <a16:creationId xmlns:a16="http://schemas.microsoft.com/office/drawing/2014/main" id="{CC456948-D741-4FB9-B03E-045685E0A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4400" y="57909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1200D7-CC29-4970-9E4D-C1C2D41973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2" t="18501" r="7791" b="17553"/>
          <a:stretch/>
        </p:blipFill>
        <p:spPr>
          <a:xfrm>
            <a:off x="378691" y="315850"/>
            <a:ext cx="2806205" cy="1057563"/>
          </a:xfrm>
          <a:prstGeom prst="rect">
            <a:avLst/>
          </a:prstGeom>
        </p:spPr>
      </p:pic>
      <p:sp>
        <p:nvSpPr>
          <p:cNvPr id="6" name="Nadpis 2">
            <a:extLst>
              <a:ext uri="{FF2B5EF4-FFF2-40B4-BE49-F238E27FC236}">
                <a16:creationId xmlns:a16="http://schemas.microsoft.com/office/drawing/2014/main" id="{16DFD367-DBC0-4639-B7E1-0FCCE4B352C2}"/>
              </a:ext>
            </a:extLst>
          </p:cNvPr>
          <p:cNvSpPr txBox="1">
            <a:spLocks/>
          </p:cNvSpPr>
          <p:nvPr/>
        </p:nvSpPr>
        <p:spPr>
          <a:xfrm>
            <a:off x="3357563" y="535781"/>
            <a:ext cx="8834437" cy="625126"/>
          </a:xfrm>
          <a:custGeom>
            <a:avLst/>
            <a:gdLst>
              <a:gd name="connsiteX0" fmla="*/ 171718 w 8834437"/>
              <a:gd name="connsiteY0" fmla="*/ 0 h 625126"/>
              <a:gd name="connsiteX1" fmla="*/ 272274 w 8834437"/>
              <a:gd name="connsiteY1" fmla="*/ 0 h 625126"/>
              <a:gd name="connsiteX2" fmla="*/ 4397904 w 8834437"/>
              <a:gd name="connsiteY2" fmla="*/ 0 h 625126"/>
              <a:gd name="connsiteX3" fmla="*/ 5504273 w 8834437"/>
              <a:gd name="connsiteY3" fmla="*/ 0 h 625126"/>
              <a:gd name="connsiteX4" fmla="*/ 5747144 w 8834437"/>
              <a:gd name="connsiteY4" fmla="*/ 0 h 625126"/>
              <a:gd name="connsiteX5" fmla="*/ 5785200 w 8834437"/>
              <a:gd name="connsiteY5" fmla="*/ 0 h 625126"/>
              <a:gd name="connsiteX6" fmla="*/ 8834437 w 8834437"/>
              <a:gd name="connsiteY6" fmla="*/ 0 h 625126"/>
              <a:gd name="connsiteX7" fmla="*/ 8834437 w 8834437"/>
              <a:gd name="connsiteY7" fmla="*/ 625126 h 625126"/>
              <a:gd name="connsiteX8" fmla="*/ 5785200 w 8834437"/>
              <a:gd name="connsiteY8" fmla="*/ 625126 h 625126"/>
              <a:gd name="connsiteX9" fmla="*/ 5747144 w 8834437"/>
              <a:gd name="connsiteY9" fmla="*/ 625126 h 625126"/>
              <a:gd name="connsiteX10" fmla="*/ 5504273 w 8834437"/>
              <a:gd name="connsiteY10" fmla="*/ 625126 h 625126"/>
              <a:gd name="connsiteX11" fmla="*/ 4397904 w 8834437"/>
              <a:gd name="connsiteY11" fmla="*/ 625126 h 625126"/>
              <a:gd name="connsiteX12" fmla="*/ 272274 w 8834437"/>
              <a:gd name="connsiteY12" fmla="*/ 625126 h 625126"/>
              <a:gd name="connsiteX13" fmla="*/ 171718 w 8834437"/>
              <a:gd name="connsiteY13" fmla="*/ 625126 h 625126"/>
              <a:gd name="connsiteX14" fmla="*/ 83538 w 8834437"/>
              <a:gd name="connsiteY14" fmla="*/ 540022 h 625126"/>
              <a:gd name="connsiteX15" fmla="*/ 83538 w 8834437"/>
              <a:gd name="connsiteY15" fmla="*/ 400762 h 625126"/>
              <a:gd name="connsiteX16" fmla="*/ 0 w 8834437"/>
              <a:gd name="connsiteY16" fmla="*/ 311016 h 625126"/>
              <a:gd name="connsiteX17" fmla="*/ 83538 w 8834437"/>
              <a:gd name="connsiteY17" fmla="*/ 225912 h 625126"/>
              <a:gd name="connsiteX18" fmla="*/ 83538 w 8834437"/>
              <a:gd name="connsiteY18" fmla="*/ 85104 h 62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34437" h="625126">
                <a:moveTo>
                  <a:pt x="171718" y="0"/>
                </a:moveTo>
                <a:lnTo>
                  <a:pt x="272274" y="0"/>
                </a:lnTo>
                <a:lnTo>
                  <a:pt x="4397904" y="0"/>
                </a:lnTo>
                <a:lnTo>
                  <a:pt x="5504273" y="0"/>
                </a:lnTo>
                <a:lnTo>
                  <a:pt x="5747144" y="0"/>
                </a:lnTo>
                <a:lnTo>
                  <a:pt x="5785200" y="0"/>
                </a:lnTo>
                <a:lnTo>
                  <a:pt x="8834437" y="0"/>
                </a:lnTo>
                <a:lnTo>
                  <a:pt x="8834437" y="625126"/>
                </a:lnTo>
                <a:lnTo>
                  <a:pt x="5785200" y="625126"/>
                </a:lnTo>
                <a:lnTo>
                  <a:pt x="5747144" y="625126"/>
                </a:lnTo>
                <a:lnTo>
                  <a:pt x="5504273" y="625126"/>
                </a:lnTo>
                <a:lnTo>
                  <a:pt x="4397904" y="625126"/>
                </a:lnTo>
                <a:lnTo>
                  <a:pt x="272274" y="625126"/>
                </a:lnTo>
                <a:lnTo>
                  <a:pt x="171718" y="625126"/>
                </a:lnTo>
                <a:lnTo>
                  <a:pt x="83538" y="540022"/>
                </a:lnTo>
                <a:lnTo>
                  <a:pt x="83538" y="400762"/>
                </a:lnTo>
                <a:lnTo>
                  <a:pt x="0" y="311016"/>
                </a:lnTo>
                <a:lnTo>
                  <a:pt x="83538" y="225912"/>
                </a:lnTo>
                <a:lnTo>
                  <a:pt x="83538" y="85104"/>
                </a:lnTo>
                <a:close/>
              </a:path>
            </a:pathLst>
          </a:custGeom>
          <a:solidFill>
            <a:srgbClr val="FFC000"/>
          </a:solidFill>
        </p:spPr>
        <p:txBody>
          <a:bodyPr vert="horz" wrap="square" lIns="535781" tIns="45720" rIns="642938" bIns="45720" rtlCol="0" anchor="ctr">
            <a:noAutofit/>
          </a:bodyPr>
          <a:lstStyle>
            <a:lvl1pPr algn="r" defTabSz="91442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2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Conferences and seminars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E4404BFB-B27B-4BFB-94B7-DC8E1B8FA397}"/>
              </a:ext>
            </a:extLst>
          </p:cNvPr>
          <p:cNvSpPr/>
          <p:nvPr/>
        </p:nvSpPr>
        <p:spPr>
          <a:xfrm>
            <a:off x="857760" y="1917314"/>
            <a:ext cx="2728720" cy="439758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03BE5282-853F-43A2-8450-B763E13B4AB1}"/>
              </a:ext>
            </a:extLst>
          </p:cNvPr>
          <p:cNvSpPr/>
          <p:nvPr/>
        </p:nvSpPr>
        <p:spPr>
          <a:xfrm>
            <a:off x="857760" y="3854206"/>
            <a:ext cx="2820160" cy="439758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939DD8-1E5A-44C2-A670-871CEECB996A}"/>
              </a:ext>
            </a:extLst>
          </p:cNvPr>
          <p:cNvSpPr txBox="1"/>
          <p:nvPr/>
        </p:nvSpPr>
        <p:spPr>
          <a:xfrm>
            <a:off x="741680" y="2519374"/>
            <a:ext cx="10911840" cy="735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“Quasi-exactly solvable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sytems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Lie algebraic approach and the Bethe ansatz”</a:t>
            </a:r>
          </a:p>
          <a:p>
            <a:pPr algn="just">
              <a:lnSpc>
                <a:spcPts val="26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 fourth International Conference on Technology and Science-2021, November 18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2021, Turkey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59E89-70AC-465C-A6EC-15A1E05455FB}"/>
              </a:ext>
            </a:extLst>
          </p:cNvPr>
          <p:cNvSpPr txBox="1"/>
          <p:nvPr/>
        </p:nvSpPr>
        <p:spPr>
          <a:xfrm>
            <a:off x="857760" y="4518189"/>
            <a:ext cx="10003280" cy="735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“Spectrum of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kagome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network”</a:t>
            </a:r>
          </a:p>
          <a:p>
            <a:pPr>
              <a:lnSpc>
                <a:spcPts val="26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microseminar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organized by UHK, December 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2021</a:t>
            </a:r>
          </a:p>
        </p:txBody>
      </p:sp>
      <p:pic>
        <p:nvPicPr>
          <p:cNvPr id="2" name="P5">
            <a:hlinkClick r:id="" action="ppaction://media"/>
            <a:extLst>
              <a:ext uri="{FF2B5EF4-FFF2-40B4-BE49-F238E27FC236}">
                <a16:creationId xmlns:a16="http://schemas.microsoft.com/office/drawing/2014/main" id="{42920744-8B0A-4D1A-9A7D-659E152F7D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5680" y="5919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9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D89877-8AD7-4BAC-8C35-6A9F5C6E611E}"/>
              </a:ext>
            </a:extLst>
          </p:cNvPr>
          <p:cNvSpPr txBox="1"/>
          <p:nvPr/>
        </p:nvSpPr>
        <p:spPr>
          <a:xfrm>
            <a:off x="4815840" y="944880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C08D4F-755D-4EC2-89C0-81F35233A6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9"/>
          <a:stretch/>
        </p:blipFill>
        <p:spPr>
          <a:xfrm>
            <a:off x="2621280" y="1869440"/>
            <a:ext cx="7116515" cy="3738880"/>
          </a:xfrm>
          <a:prstGeom prst="rect">
            <a:avLst/>
          </a:prstGeom>
        </p:spPr>
      </p:pic>
      <p:pic>
        <p:nvPicPr>
          <p:cNvPr id="2" name="P6">
            <a:hlinkClick r:id="" action="ppaction://media"/>
            <a:extLst>
              <a:ext uri="{FF2B5EF4-FFF2-40B4-BE49-F238E27FC236}">
                <a16:creationId xmlns:a16="http://schemas.microsoft.com/office/drawing/2014/main" id="{38D51DB8-9D04-4D24-A0AB-A0202D44C9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2160" y="5867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269</Words>
  <Application>Microsoft Office PowerPoint</Application>
  <PresentationFormat>Widescreen</PresentationFormat>
  <Paragraphs>38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Comenia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Baradaran Marzieh</dc:creator>
  <cp:lastModifiedBy>Marzieh Baradaran</cp:lastModifiedBy>
  <cp:revision>79</cp:revision>
  <dcterms:created xsi:type="dcterms:W3CDTF">2022-04-12T12:59:24Z</dcterms:created>
  <dcterms:modified xsi:type="dcterms:W3CDTF">2022-04-13T06:54:27Z</dcterms:modified>
</cp:coreProperties>
</file>