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6" r:id="rId5"/>
    <p:sldId id="269" r:id="rId6"/>
    <p:sldId id="259" r:id="rId7"/>
    <p:sldId id="268" r:id="rId8"/>
    <p:sldId id="261" r:id="rId9"/>
    <p:sldId id="262" r:id="rId1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BDB3F5-9F3C-4685-9CF3-AAB8A53F5544}" v="9" dt="2024-01-18T18:50:43.0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C1A9F1-6B79-4A4F-9FCF-EF3691DF13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A35BDE0-5876-4583-A7D5-AB13336590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3192723-91D7-4EC1-8BFD-17DF9B7E5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2024/1/19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A62097D-5346-46C6-91F7-CDE53219C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9772A5B-35CE-4A6B-8F1D-F920E1F7C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5982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04243FB-7325-4D7C-9D0F-1952EB6D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52DC4C2-52C0-4B82-A432-F67A9E30F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5D3CE9-45B9-4750-A54A-DFF2B7E51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2024/1/19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893C624-5275-437D-840E-C457391A5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29EBF51-C2C3-4304-ADC8-00C17A573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7020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7081414-4197-4947-B9F1-4E5A90805B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334A011-837E-4303-BB3D-E28D9AF46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41A9BB2-C2EE-4682-A560-12FE34D5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2024/1/19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2FF9B2-61E4-4426-B972-26CA069F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0599641-8BA2-4A84-AE3B-B14D0EA0F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473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8C3B5F-9344-4EE5-A027-EB7041D3D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A4419F7-A3F4-44A6-B779-88173B5FF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A84D39-F734-426A-AB4D-F187A23FC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2024/1/19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27AD11-C88E-40EA-ADEE-41E9D9C9E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E4A3A2B-7A15-4E50-B653-2EFAAE8C7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6432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4E3E37E-C6A3-4A1F-8C0D-AFC3D4A73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CBF7FDE-04CD-42D9-AD3B-DAB9C14C3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1BC5D26-09B5-446E-9A07-36C027022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2024/1/19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7B20454-FA3B-466C-AF04-685C43C56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16E2C7A-4BC7-4D4B-BD3D-78D537F2C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906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2387C0-ED8B-4EA6-9335-656A24CCA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36D78BD-6F81-48A6-A693-346123BDF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082CB0E-69B2-4D3A-8EBB-0FEE5AD73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6B7F4F2-6869-4047-A0F8-AB9C489B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2024/1/19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2133815-055C-4DBB-BAB7-F34E8E8F5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3E595F9-9B4C-4E40-AD54-24AEB99CB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7159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9029D3-C992-4305-9704-4E219D892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3C9DB64-73FD-412F-9B13-79AEF4913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CEF4F22-2F6F-4F6C-93B2-F8DBE4B36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C7ED3229-C6F4-475E-8ADE-65C0CB5C4B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77672B3-3537-4191-A8B3-967A1A52F7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B9A3749B-AF36-43E8-A33C-978B8088D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2024/1/19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60F65B2-484C-4FAF-9A9C-1FCC8EAE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F45A6FB-923D-4AE4-9904-F35951B06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8108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2221B4F-C0A4-42FA-B994-5B8C20C12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77A01FE-2669-4B4F-A0AC-FCEA3A031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2024/1/19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FB7BC2E-27C8-4514-8C9C-B64AA6A70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89922F9-A012-4D4B-958B-E09BDC148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2013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EAD2A3C-EF27-47EC-BF85-781807688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2024/1/19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4BFFC2D-DA6F-48C9-814A-3EA992440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9BAA11-7FD3-46AA-9F2D-3A6CBFD9B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8302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C3EC63-1181-49CE-BB8E-7498DC007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2A9E1CE-5035-4476-8C4F-2C22BE6A6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9E0EC43-6E73-4691-9C41-27DFB6DA69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E68EFE7-6197-458C-95C3-7AAFCD51A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2024/1/19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18CD3FB-34F9-4682-8C72-CAD14C0B7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78F08E6-0198-47A4-96EA-B4ADAA20B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0818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3F620C-675D-49BF-A0C7-4AF69BB06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034553A-7695-4C78-A978-C8154351D6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46BF5C2-8466-439C-8B5C-5149B9032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E29E25A-C42A-4F0D-80EC-022B78A28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E94B-68F1-4DE6-8F22-A09311E5C174}" type="datetimeFigureOut">
              <a:rPr kumimoji="1" lang="ja-JP" altLang="en-US" smtClean="0"/>
              <a:t>2024/1/19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11BDE44-3AE3-43E4-86DD-08F5DF01E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7656F70-3B42-4B96-AB55-91C5A7679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0677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009E97B-7C56-4383-8CBC-29410CD34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A9766F5-BD2A-4896-8A2B-5D67B23A0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B9D7EF7-0A71-4D0F-A0FE-4DDEE7B0A6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2E94B-68F1-4DE6-8F22-A09311E5C174}" type="datetimeFigureOut">
              <a:rPr kumimoji="1" lang="ja-JP" altLang="en-US" smtClean="0"/>
              <a:t>2024/1/19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96EF5D-443D-47BE-8C30-D79CCDA259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8CA611-065F-4A65-924E-F585A6B07C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B5DE9-687C-45A2-9C5B-19664A8050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139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B66CA9-E1E5-4B02-B122-1B3C9E5A7D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dirty="0"/>
              <a:t>RESEARCH ACTIVITIES</a:t>
            </a:r>
            <a:br>
              <a:rPr kumimoji="1" lang="en-US" altLang="ja-JP" dirty="0"/>
            </a:br>
            <a:r>
              <a:rPr kumimoji="1" lang="en-US" altLang="ja-JP" dirty="0"/>
              <a:t>(</a:t>
            </a:r>
            <a:r>
              <a:rPr lang="en-US" altLang="ja-JP" dirty="0"/>
              <a:t>January</a:t>
            </a:r>
            <a:r>
              <a:rPr kumimoji="1" lang="en-US" altLang="ja-JP" dirty="0"/>
              <a:t> </a:t>
            </a:r>
            <a:r>
              <a:rPr lang="en-US" altLang="ja-JP" dirty="0"/>
              <a:t>17th</a:t>
            </a:r>
            <a:r>
              <a:rPr kumimoji="1" lang="en-US" altLang="ja-JP" dirty="0"/>
              <a:t>, 202</a:t>
            </a:r>
            <a:r>
              <a:rPr lang="en-US" altLang="ja-JP" dirty="0"/>
              <a:t>4</a:t>
            </a:r>
            <a:r>
              <a:rPr kumimoji="1"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E476E8B-918E-4A68-A30B-AE39D5799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6888" y="3916363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/>
              <a:t>Toshitaka Hayashi.</a:t>
            </a:r>
          </a:p>
          <a:p>
            <a:r>
              <a:rPr lang="en-US" altLang="ja-JP" dirty="0"/>
              <a:t>toshitaka.hayashi@uhk.cz</a:t>
            </a:r>
            <a:endParaRPr kumimoji="1" lang="en-US" altLang="ja-JP" dirty="0"/>
          </a:p>
          <a:p>
            <a:r>
              <a:rPr lang="en-US" altLang="ja-JP" dirty="0"/>
              <a:t>Supervisor: Richard </a:t>
            </a:r>
            <a:r>
              <a:rPr lang="en-US" altLang="ja-JP" dirty="0" err="1"/>
              <a:t>Cimler</a:t>
            </a:r>
            <a:r>
              <a:rPr lang="en-US" altLang="ja-JP" dirty="0"/>
              <a:t>, Ph.D.</a:t>
            </a:r>
          </a:p>
          <a:p>
            <a:r>
              <a:rPr lang="en-US" altLang="ja-JP" dirty="0"/>
              <a:t>Faculty of Science</a:t>
            </a:r>
            <a:endParaRPr kumimoji="1" lang="ja-JP" altLang="en-US" dirty="0"/>
          </a:p>
        </p:txBody>
      </p:sp>
      <p:pic>
        <p:nvPicPr>
          <p:cNvPr id="6" name="slide1">
            <a:hlinkClick r:id="" action="ppaction://media"/>
            <a:extLst>
              <a:ext uri="{FF2B5EF4-FFF2-40B4-BE49-F238E27FC236}">
                <a16:creationId xmlns:a16="http://schemas.microsoft.com/office/drawing/2014/main" id="{C178AA3D-3A66-4A92-9FC0-CFC40E259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7159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8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171490-CCCF-4146-A7EF-0844BCED6D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Brief biography and research interests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1C98512-09E6-4318-94A8-C2661258C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/>
              <a:t>Education: </a:t>
            </a:r>
          </a:p>
          <a:p>
            <a:pPr lvl="1"/>
            <a:r>
              <a:rPr kumimoji="1" lang="en-US" altLang="ja-JP" sz="1800" dirty="0"/>
              <a:t>Ph.D. (Software and Information Science), Iwate Prefectural University, Japan, 2021.</a:t>
            </a:r>
          </a:p>
          <a:p>
            <a:r>
              <a:rPr kumimoji="1" lang="en-US" altLang="ja-JP" dirty="0"/>
              <a:t>Working experience:</a:t>
            </a:r>
          </a:p>
          <a:p>
            <a:pPr lvl="1"/>
            <a:r>
              <a:rPr lang="en-US" altLang="ja-JP" sz="2000" dirty="0"/>
              <a:t>Postdoctoral researcher (October 2021-Present), University of Hradec Kralove</a:t>
            </a:r>
            <a:endParaRPr kumimoji="1" lang="en-US" altLang="ja-JP" sz="2000" dirty="0"/>
          </a:p>
          <a:p>
            <a:r>
              <a:rPr lang="en-US" altLang="ja-JP" dirty="0"/>
              <a:t>Research interest</a:t>
            </a:r>
          </a:p>
          <a:p>
            <a:pPr lvl="1"/>
            <a:r>
              <a:rPr lang="en-US" altLang="ja-JP" dirty="0"/>
              <a:t>Machine learning with limited data.</a:t>
            </a:r>
          </a:p>
          <a:p>
            <a:r>
              <a:rPr lang="en-US" altLang="ja-JP" dirty="0"/>
              <a:t>The main research keywords:</a:t>
            </a:r>
          </a:p>
          <a:p>
            <a:pPr lvl="1"/>
            <a:r>
              <a:rPr lang="en-US" altLang="ja-JP" dirty="0"/>
              <a:t>One-class Classification</a:t>
            </a:r>
          </a:p>
          <a:p>
            <a:pPr lvl="1"/>
            <a:r>
              <a:rPr lang="en-US" altLang="ja-JP" dirty="0"/>
              <a:t>Self-supervised learning</a:t>
            </a:r>
          </a:p>
          <a:p>
            <a:r>
              <a:rPr lang="en-US" altLang="ja-JP" dirty="0"/>
              <a:t>Research project at UHK:</a:t>
            </a:r>
          </a:p>
          <a:p>
            <a:pPr lvl="1"/>
            <a:r>
              <a:rPr lang="en-US" altLang="ja-JP" dirty="0"/>
              <a:t>Unseen data discovery using Ballistocardiogram (BCG) signals (-2023)</a:t>
            </a:r>
          </a:p>
          <a:p>
            <a:pPr lvl="1"/>
            <a:r>
              <a:rPr lang="en-US" altLang="ja-JP" dirty="0"/>
              <a:t>One-class classification for time series data (2024-2026)</a:t>
            </a:r>
          </a:p>
          <a:p>
            <a:pPr lvl="1"/>
            <a:endParaRPr lang="en-US" altLang="ja-JP" dirty="0"/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93123E7-C30F-A9F0-2773-C2E6206891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7995" y="10279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4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6E4CEB-DBF1-F801-9599-E8E70E584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631" y="271408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1</a:t>
            </a:r>
            <a:r>
              <a:rPr kumimoji="1" lang="en-US" altLang="ja-JP" baseline="30000" dirty="0"/>
              <a:t>st</a:t>
            </a:r>
            <a:r>
              <a:rPr kumimoji="1" lang="en-US" altLang="ja-JP" dirty="0"/>
              <a:t> interest: One-class classification</a:t>
            </a:r>
            <a:endParaRPr kumimoji="1" lang="ja-JP" altLang="en-US" dirty="0"/>
          </a:p>
        </p:txBody>
      </p:sp>
      <p:pic>
        <p:nvPicPr>
          <p:cNvPr id="5" name="コンテンツ プレースホルダー 4" descr="グラフ, 散布図&#10;&#10;自動的に生成された説明">
            <a:extLst>
              <a:ext uri="{FF2B5EF4-FFF2-40B4-BE49-F238E27FC236}">
                <a16:creationId xmlns:a16="http://schemas.microsoft.com/office/drawing/2014/main" id="{C064EEF9-DF09-A155-3CC6-B75BC9FE3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208" y="2176964"/>
            <a:ext cx="7752906" cy="4149666"/>
          </a:xfr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C906209-1FCE-0C34-3EBC-FBB2E43917F6}"/>
              </a:ext>
            </a:extLst>
          </p:cNvPr>
          <p:cNvSpPr txBox="1"/>
          <p:nvPr/>
        </p:nvSpPr>
        <p:spPr>
          <a:xfrm>
            <a:off x="268679" y="5228024"/>
            <a:ext cx="2720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One-class classification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A5E53E1-289F-CB7F-90C5-F00AAD928218}"/>
              </a:ext>
            </a:extLst>
          </p:cNvPr>
          <p:cNvSpPr txBox="1"/>
          <p:nvPr/>
        </p:nvSpPr>
        <p:spPr>
          <a:xfrm>
            <a:off x="204002" y="3059668"/>
            <a:ext cx="3030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Supervised classification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CE4D664-9DCE-67C4-F7CC-9781963D36E2}"/>
              </a:ext>
            </a:extLst>
          </p:cNvPr>
          <p:cNvSpPr txBox="1"/>
          <p:nvPr/>
        </p:nvSpPr>
        <p:spPr>
          <a:xfrm>
            <a:off x="3446003" y="1761674"/>
            <a:ext cx="1768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Training data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6EA3A5D-730D-99EC-8E71-AA75EB06B038}"/>
              </a:ext>
            </a:extLst>
          </p:cNvPr>
          <p:cNvSpPr txBox="1"/>
          <p:nvPr/>
        </p:nvSpPr>
        <p:spPr>
          <a:xfrm>
            <a:off x="6149431" y="1761674"/>
            <a:ext cx="1768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Training stage</a:t>
            </a:r>
            <a:endParaRPr kumimoji="1"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CE21BDF-B9DE-5DBA-7D0F-5B50802EF25D}"/>
              </a:ext>
            </a:extLst>
          </p:cNvPr>
          <p:cNvSpPr txBox="1"/>
          <p:nvPr/>
        </p:nvSpPr>
        <p:spPr>
          <a:xfrm>
            <a:off x="8682294" y="1761674"/>
            <a:ext cx="1768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Testing stage</a:t>
            </a:r>
            <a:endParaRPr kumimoji="1" lang="ja-JP" altLang="en-US" dirty="0"/>
          </a:p>
        </p:txBody>
      </p:sp>
      <p:pic>
        <p:nvPicPr>
          <p:cNvPr id="1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C8C9BB5-9E26-41E4-A6E8-14DCF74A8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11087" y="9029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9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09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23443" y="305619"/>
            <a:ext cx="10515600" cy="1325563"/>
          </a:xfrm>
        </p:spPr>
        <p:txBody>
          <a:bodyPr/>
          <a:lstStyle/>
          <a:p>
            <a:r>
              <a:rPr lang="en-US" altLang="ja-JP" dirty="0"/>
              <a:t>2</a:t>
            </a:r>
            <a:r>
              <a:rPr lang="en-US" altLang="ja-JP" baseline="30000" dirty="0"/>
              <a:t>nd</a:t>
            </a:r>
            <a:r>
              <a:rPr lang="en-US" altLang="ja-JP" dirty="0"/>
              <a:t> interest: Self-supervised learning</a:t>
            </a:r>
            <a:endParaRPr kumimoji="1" lang="ja-JP" altLang="en-US" dirty="0"/>
          </a:p>
        </p:txBody>
      </p:sp>
      <p:sp>
        <p:nvSpPr>
          <p:cNvPr id="4" name="AutoShape 2" descr="ダウンロード.jfif"/>
          <p:cNvSpPr>
            <a:spLocks noChangeAspect="1" noChangeArrowheads="1"/>
          </p:cNvSpPr>
          <p:nvPr/>
        </p:nvSpPr>
        <p:spPr bwMode="auto">
          <a:xfrm>
            <a:off x="155575" y="-8842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25" y="4911288"/>
            <a:ext cx="987028" cy="9144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20" y="1985414"/>
            <a:ext cx="1678254" cy="116457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42452" y="1989614"/>
            <a:ext cx="1554764" cy="125707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88906" y="1936375"/>
            <a:ext cx="1678254" cy="116457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56425">
            <a:off x="9155098" y="2017398"/>
            <a:ext cx="1554764" cy="1257071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841568" y="3395532"/>
            <a:ext cx="1331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0°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344122" y="3395532"/>
            <a:ext cx="1331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90°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903495" y="3395532"/>
            <a:ext cx="1331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180°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462868" y="3426429"/>
            <a:ext cx="1331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270</a:t>
            </a:r>
            <a:r>
              <a:rPr kumimoji="1" lang="en-US" altLang="ja-JP" dirty="0"/>
              <a:t>°</a:t>
            </a:r>
            <a:endParaRPr kumimoji="1" lang="ja-JP" altLang="en-US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0" y="1985337"/>
            <a:ext cx="1678254" cy="1164572"/>
          </a:xfrm>
          <a:prstGeom prst="rect">
            <a:avLst/>
          </a:prstGeom>
        </p:spPr>
      </p:pic>
      <p:cxnSp>
        <p:nvCxnSpPr>
          <p:cNvPr id="16" name="直線矢印コネクタ 15"/>
          <p:cNvCxnSpPr>
            <a:stCxn id="14" idx="3"/>
            <a:endCxn id="6" idx="1"/>
          </p:cNvCxnSpPr>
          <p:nvPr/>
        </p:nvCxnSpPr>
        <p:spPr>
          <a:xfrm>
            <a:off x="2524084" y="2567623"/>
            <a:ext cx="1659636" cy="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図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302" y="4247550"/>
            <a:ext cx="987028" cy="914400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9315" y="4211236"/>
            <a:ext cx="914400" cy="987028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3303" y="5639409"/>
            <a:ext cx="987028" cy="914400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60073" y="5545430"/>
            <a:ext cx="914400" cy="987028"/>
          </a:xfrm>
          <a:prstGeom prst="rect">
            <a:avLst/>
          </a:prstGeom>
        </p:spPr>
      </p:pic>
      <p:sp>
        <p:nvSpPr>
          <p:cNvPr id="22" name="正方形/長方形 21"/>
          <p:cNvSpPr/>
          <p:nvPr/>
        </p:nvSpPr>
        <p:spPr>
          <a:xfrm>
            <a:off x="4264231" y="1488910"/>
            <a:ext cx="6943356" cy="25487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419793" y="1555202"/>
            <a:ext cx="2861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Self-labeled dataset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2844445" y="4079267"/>
            <a:ext cx="3396800" cy="25784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直線矢印コネクタ 25"/>
          <p:cNvCxnSpPr>
            <a:cxnSpLocks/>
            <a:stCxn id="24" idx="3"/>
            <a:endCxn id="33" idx="5"/>
          </p:cNvCxnSpPr>
          <p:nvPr/>
        </p:nvCxnSpPr>
        <p:spPr>
          <a:xfrm>
            <a:off x="6241245" y="5368489"/>
            <a:ext cx="306991" cy="262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>
            <a:stCxn id="24" idx="0"/>
            <a:endCxn id="24" idx="2"/>
          </p:cNvCxnSpPr>
          <p:nvPr/>
        </p:nvCxnSpPr>
        <p:spPr>
          <a:xfrm>
            <a:off x="4542845" y="4079267"/>
            <a:ext cx="0" cy="25784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>
            <a:stCxn id="24" idx="1"/>
            <a:endCxn id="24" idx="3"/>
          </p:cNvCxnSpPr>
          <p:nvPr/>
        </p:nvCxnSpPr>
        <p:spPr>
          <a:xfrm>
            <a:off x="2844445" y="5368489"/>
            <a:ext cx="339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>
            <a:cxnSpLocks/>
            <a:stCxn id="22" idx="2"/>
            <a:endCxn id="33" idx="1"/>
          </p:cNvCxnSpPr>
          <p:nvPr/>
        </p:nvCxnSpPr>
        <p:spPr>
          <a:xfrm flipH="1">
            <a:off x="7625279" y="4037654"/>
            <a:ext cx="110630" cy="8288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平行四辺形 32"/>
          <p:cNvSpPr/>
          <p:nvPr/>
        </p:nvSpPr>
        <p:spPr>
          <a:xfrm>
            <a:off x="6416173" y="4866530"/>
            <a:ext cx="2154086" cy="1056502"/>
          </a:xfrm>
          <a:prstGeom prst="parallelogram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Rotation Prediction</a:t>
            </a:r>
          </a:p>
          <a:p>
            <a:pPr algn="ctr"/>
            <a:r>
              <a:rPr lang="en-US" altLang="ja-JP" dirty="0">
                <a:solidFill>
                  <a:schemeClr val="tx1"/>
                </a:solidFill>
              </a:rPr>
              <a:t>model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cxnSp>
        <p:nvCxnSpPr>
          <p:cNvPr id="40" name="直線矢印コネクタ 39"/>
          <p:cNvCxnSpPr>
            <a:cxnSpLocks/>
            <a:stCxn id="33" idx="2"/>
          </p:cNvCxnSpPr>
          <p:nvPr/>
        </p:nvCxnSpPr>
        <p:spPr>
          <a:xfrm>
            <a:off x="8438196" y="5394781"/>
            <a:ext cx="50547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>
            <a:stCxn id="5" idx="3"/>
            <a:endCxn id="24" idx="1"/>
          </p:cNvCxnSpPr>
          <p:nvPr/>
        </p:nvCxnSpPr>
        <p:spPr>
          <a:xfrm>
            <a:off x="2042453" y="5368488"/>
            <a:ext cx="80199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/>
          <p:cNvSpPr txBox="1"/>
          <p:nvPr/>
        </p:nvSpPr>
        <p:spPr>
          <a:xfrm>
            <a:off x="7690410" y="4225316"/>
            <a:ext cx="1574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Training</a:t>
            </a:r>
            <a:endParaRPr kumimoji="1" lang="ja-JP" altLang="en-US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191879" y="2393950"/>
            <a:ext cx="119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One</a:t>
            </a:r>
            <a:endParaRPr kumimoji="1" lang="ja-JP" altLang="en-US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-1" y="5274203"/>
            <a:ext cx="1191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Other</a:t>
            </a:r>
            <a:endParaRPr kumimoji="1" lang="ja-JP" altLang="en-US" dirty="0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9059689" y="5054590"/>
            <a:ext cx="2666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Prediction</a:t>
            </a:r>
            <a:r>
              <a:rPr kumimoji="1" lang="en-US" altLang="ja-JP" dirty="0"/>
              <a:t> is OK: </a:t>
            </a:r>
            <a:r>
              <a:rPr lang="en-US" altLang="ja-JP" dirty="0"/>
              <a:t>One</a:t>
            </a:r>
            <a:endParaRPr kumimoji="1" lang="en-US" altLang="ja-JP" dirty="0"/>
          </a:p>
          <a:p>
            <a:r>
              <a:rPr lang="en-US" altLang="ja-JP" dirty="0"/>
              <a:t>Not OK: Other</a:t>
            </a:r>
            <a:endParaRPr kumimoji="1" lang="ja-JP" altLang="en-US" dirty="0"/>
          </a:p>
        </p:txBody>
      </p:sp>
      <p:pic>
        <p:nvPicPr>
          <p:cNvPr id="27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3E918B1-CA39-A4CE-DC60-0F8CB9DCA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60709" y="9209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1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70FCF7-2D41-19CD-E371-DE681DE1B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One-class classification for time series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8ED1CF0-A45B-4460-85F8-7138B6C4A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Goal</a:t>
            </a:r>
          </a:p>
          <a:p>
            <a:pPr lvl="1"/>
            <a:r>
              <a:rPr lang="en-US" altLang="ja-JP" dirty="0"/>
              <a:t>Develop OCC algorithms for time series data</a:t>
            </a:r>
          </a:p>
          <a:p>
            <a:pPr marL="457200" lvl="1" indent="0">
              <a:buNone/>
            </a:pPr>
            <a:endParaRPr lang="en-US" altLang="ja-JP" dirty="0"/>
          </a:p>
          <a:p>
            <a:r>
              <a:rPr kumimoji="1" lang="en-US" altLang="ja-JP" dirty="0"/>
              <a:t>Expected outputs are categorized into the following contents:</a:t>
            </a:r>
          </a:p>
          <a:p>
            <a:pPr lvl="1"/>
            <a:r>
              <a:rPr kumimoji="1" lang="en-US" altLang="ja-JP" dirty="0"/>
              <a:t>Develop OCC algorithms with new hypotheses focused on specific symptoms, or individual difference between patients.</a:t>
            </a:r>
          </a:p>
          <a:p>
            <a:pPr lvl="1"/>
            <a:r>
              <a:rPr lang="en-US" altLang="ja-JP" dirty="0"/>
              <a:t>Extending OCC algorithms for images into time series data.</a:t>
            </a:r>
          </a:p>
          <a:p>
            <a:pPr lvl="1"/>
            <a:r>
              <a:rPr kumimoji="1" lang="en-US" altLang="ja-JP" dirty="0"/>
              <a:t>Exte</a:t>
            </a:r>
            <a:r>
              <a:rPr lang="en-US" altLang="ja-JP" dirty="0"/>
              <a:t>nding time series OCC algorithms to other data types for obtaining different views.</a:t>
            </a:r>
          </a:p>
          <a:p>
            <a:pPr lvl="1"/>
            <a:r>
              <a:rPr kumimoji="1" lang="en-US" altLang="ja-JP" dirty="0"/>
              <a:t>Application o</a:t>
            </a:r>
            <a:r>
              <a:rPr lang="en-US" altLang="ja-JP" dirty="0"/>
              <a:t>f OCC for biometric signals</a:t>
            </a:r>
            <a:endParaRPr kumimoji="1" lang="en-US" altLang="ja-JP" dirty="0"/>
          </a:p>
          <a:p>
            <a:pPr lvl="1"/>
            <a:endParaRPr kumimoji="1" lang="ja-JP" altLang="en-US" dirty="0"/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8E1C2D1-BDAA-B0E6-856D-D7CE85071C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00696" y="18256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3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49"/>
    </mc:Choice>
    <mc:Fallback xmlns="">
      <p:transition spd="slow" advTm="106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B7283A-223F-4E3F-8E05-71FD528F9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Publication in UHK</a:t>
            </a:r>
            <a:endParaRPr kumimoji="1" lang="ja-JP" altLang="en-US" dirty="0"/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3A60E670-195C-4C25-A54D-8E7D834A59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5705215"/>
              </p:ext>
            </p:extLst>
          </p:nvPr>
        </p:nvGraphicFramePr>
        <p:xfrm>
          <a:off x="370936" y="1609965"/>
          <a:ext cx="11309230" cy="485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147">
                  <a:extLst>
                    <a:ext uri="{9D8B030D-6E8A-4147-A177-3AD203B41FA5}">
                      <a16:colId xmlns:a16="http://schemas.microsoft.com/office/drawing/2014/main" val="88989605"/>
                    </a:ext>
                  </a:extLst>
                </a:gridCol>
                <a:gridCol w="7341079">
                  <a:extLst>
                    <a:ext uri="{9D8B030D-6E8A-4147-A177-3AD203B41FA5}">
                      <a16:colId xmlns:a16="http://schemas.microsoft.com/office/drawing/2014/main" val="3205817794"/>
                    </a:ext>
                  </a:extLst>
                </a:gridCol>
                <a:gridCol w="3071004">
                  <a:extLst>
                    <a:ext uri="{9D8B030D-6E8A-4147-A177-3AD203B41FA5}">
                      <a16:colId xmlns:a16="http://schemas.microsoft.com/office/drawing/2014/main" val="24868589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Year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Paper title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Journal name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053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dirty="0"/>
                        <a:t>OCFSP: Self-supervised One-class Classification Approach Using Feature-slide Prediction Subtask for Feature Data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Soft Computing</a:t>
                      </a:r>
                    </a:p>
                    <a:p>
                      <a:endParaRPr kumimoji="1" lang="en-US" altLang="ja-JP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349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OCSTN: One-class time-series classification approach using signal transformation network into a goal signal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Information Sciences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309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Classification of health deterioration by geometric invariants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Computer Methods and Programs in Biomedicine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276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2023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/>
                        <a:t>Distance-based one-class time-series classification approach using local cluster balance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Expert Systems with Application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8215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2023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Image Entropy Equalization: a novel preprocessing technique for image recognition tasks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Information Sciences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828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Patient deterioration detection using one-class classification via cluster period estimation subtask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Information Sciences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607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  <a:endParaRPr kumimoji="1" lang="en-US" altLang="ja-JP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Interpretable synthetic signals for explainable one-class time-series classification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Engineering Application of Artificial Intelligence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8090275"/>
                  </a:ext>
                </a:extLst>
              </a:tr>
            </a:tbl>
          </a:graphicData>
        </a:graphic>
      </p:graphicFrame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0689698-6FD5-8686-1C5E-A1689AC73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93872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7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394"/>
    </mc:Choice>
    <mc:Fallback xmlns="">
      <p:transition spd="slow" advTm="118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EF03DB-FADF-376A-F69C-BC6AA2005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Conference papers</a:t>
            </a:r>
            <a:endParaRPr kumimoji="1" lang="ja-JP" altLang="en-US" dirty="0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4BDC026D-D8BA-4665-6722-A7492666D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98439"/>
              </p:ext>
            </p:extLst>
          </p:nvPr>
        </p:nvGraphicFramePr>
        <p:xfrm>
          <a:off x="838200" y="2615648"/>
          <a:ext cx="10418782" cy="1783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9391">
                  <a:extLst>
                    <a:ext uri="{9D8B030D-6E8A-4147-A177-3AD203B41FA5}">
                      <a16:colId xmlns:a16="http://schemas.microsoft.com/office/drawing/2014/main" val="3009094970"/>
                    </a:ext>
                  </a:extLst>
                </a:gridCol>
                <a:gridCol w="5209391">
                  <a:extLst>
                    <a:ext uri="{9D8B030D-6E8A-4147-A177-3AD203B41FA5}">
                      <a16:colId xmlns:a16="http://schemas.microsoft.com/office/drawing/2014/main" val="2361262700"/>
                    </a:ext>
                  </a:extLst>
                </a:gridCol>
              </a:tblGrid>
              <a:tr h="503827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Conference paper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Conference information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0526033"/>
                  </a:ext>
                </a:extLst>
              </a:tr>
              <a:tr h="597761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Image Entropy Equalization for Autoencoder-Based One-Class Classification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SOMET 2022: 20-22 September 2022, Kitakyushu, Japan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2207418"/>
                  </a:ext>
                </a:extLst>
              </a:tr>
              <a:tr h="495288"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Machine learning could be easier if all data were MNIST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/>
                        <a:t>SOMET 2023: 20-22 September 2023</a:t>
                      </a:r>
                    </a:p>
                    <a:p>
                      <a:r>
                        <a:rPr kumimoji="1" lang="en-US" altLang="ja-JP" dirty="0"/>
                        <a:t>Naples, Italy</a:t>
                      </a:r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196357"/>
                  </a:ext>
                </a:extLst>
              </a:tr>
            </a:tbl>
          </a:graphicData>
        </a:graphic>
      </p:graphicFrame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637F687-EF3C-DE6A-6FD7-58252C01D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50821" y="14221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94"/>
    </mc:Choice>
    <mc:Fallback xmlns="">
      <p:transition spd="slow" advTm="47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B7283A-223F-4E3F-8E05-71FD528F9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On-going research</a:t>
            </a:r>
            <a:endParaRPr kumimoji="1" lang="ja-JP" altLang="en-US" dirty="0"/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3A60E670-195C-4C25-A54D-8E7D834A59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9440843"/>
              </p:ext>
            </p:extLst>
          </p:nvPr>
        </p:nvGraphicFramePr>
        <p:xfrm>
          <a:off x="1439037" y="1512671"/>
          <a:ext cx="8964706" cy="4771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64706">
                  <a:extLst>
                    <a:ext uri="{9D8B030D-6E8A-4147-A177-3AD203B41FA5}">
                      <a16:colId xmlns:a16="http://schemas.microsoft.com/office/drawing/2014/main" val="3205817794"/>
                    </a:ext>
                  </a:extLst>
                </a:gridCol>
              </a:tblGrid>
              <a:tr h="607440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Topic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8053529"/>
                  </a:ext>
                </a:extLst>
              </a:tr>
              <a:tr h="636737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Developing OCC algorithms for specific symptoms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349466"/>
                  </a:ext>
                </a:extLst>
              </a:tr>
              <a:tr h="655092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Deterioration detection via remaining life prediction subtask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135944"/>
                  </a:ext>
                </a:extLst>
              </a:tr>
              <a:tr h="683684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One-class classification with local features in image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309111"/>
                  </a:ext>
                </a:extLst>
              </a:tr>
              <a:tr h="683684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Pretrained model for time series data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696655"/>
                  </a:ext>
                </a:extLst>
              </a:tr>
              <a:tr h="1214882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Considering new pretext tasks for one-class classification</a:t>
                      </a:r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8848472"/>
                  </a:ext>
                </a:extLst>
              </a:tr>
            </a:tbl>
          </a:graphicData>
        </a:graphic>
      </p:graphicFrame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5D9E4F75-12AF-3A38-2A6C-E7AEDE6FB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28241" y="784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5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509"/>
    </mc:Choice>
    <mc:Fallback xmlns="">
      <p:transition spd="slow" advTm="103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B79732-E4B8-487C-9D55-3AFAE8F47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Thank you very much!</a:t>
            </a:r>
            <a:endParaRPr kumimoji="1" lang="ja-JP" altLang="en-US" dirty="0"/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D538971-168F-1197-CCFF-37E1C285D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13172" y="826808"/>
            <a:ext cx="487363" cy="48736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C98A598-61CD-060D-369C-F5003F48A49F}"/>
              </a:ext>
            </a:extLst>
          </p:cNvPr>
          <p:cNvSpPr txBox="1"/>
          <p:nvPr/>
        </p:nvSpPr>
        <p:spPr>
          <a:xfrm>
            <a:off x="7906870" y="6176682"/>
            <a:ext cx="385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Email: toshitaka.hayashi@uhk.cz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418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46058</TotalTime>
  <Words>430</Words>
  <Application>Microsoft Office PowerPoint</Application>
  <PresentationFormat>Širokoúhlá obrazovka</PresentationFormat>
  <Paragraphs>88</Paragraphs>
  <Slides>9</Slides>
  <Notes>0</Notes>
  <HiddenSlides>0</HiddenSlides>
  <MMClips>9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0" baseType="lpstr">
      <vt:lpstr>Office テーマ</vt:lpstr>
      <vt:lpstr>RESEARCH ACTIVITIES (January 17th, 2024)</vt:lpstr>
      <vt:lpstr>Brief biography and research interests</vt:lpstr>
      <vt:lpstr>1st interest: One-class classification</vt:lpstr>
      <vt:lpstr>2nd interest: Self-supervised learning</vt:lpstr>
      <vt:lpstr>One-class classification for time series</vt:lpstr>
      <vt:lpstr>Publication in UHK</vt:lpstr>
      <vt:lpstr>Conference papers</vt:lpstr>
      <vt:lpstr>On-going research</vt:lpstr>
      <vt:lpstr>Thank you very much!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ACTIVITIES</dc:title>
  <dc:creator>Hayashi Toshitaka</dc:creator>
  <cp:lastModifiedBy>Hayashi Toshitaka</cp:lastModifiedBy>
  <cp:revision>4</cp:revision>
  <dcterms:created xsi:type="dcterms:W3CDTF">2022-03-18T16:01:02Z</dcterms:created>
  <dcterms:modified xsi:type="dcterms:W3CDTF">2024-01-19T20:05:29Z</dcterms:modified>
</cp:coreProperties>
</file>