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58" r:id="rId4"/>
    <p:sldId id="264" r:id="rId5"/>
    <p:sldId id="265" r:id="rId6"/>
    <p:sldId id="266" r:id="rId7"/>
    <p:sldId id="267" r:id="rId8"/>
    <p:sldId id="270" r:id="rId9"/>
    <p:sldId id="269" r:id="rId10"/>
    <p:sldId id="268" r:id="rId11"/>
    <p:sldId id="271" r:id="rId12"/>
    <p:sldId id="272" r:id="rId13"/>
    <p:sldId id="273" r:id="rId14"/>
    <p:sldId id="274" r:id="rId15"/>
    <p:sldId id="259" r:id="rId16"/>
  </p:sldIdLst>
  <p:sldSz cx="9144000" cy="6858000" type="screen4x3"/>
  <p:notesSz cx="6797675" cy="985678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008D"/>
    <a:srgbClr val="3F8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92523" autoAdjust="0"/>
  </p:normalViewPr>
  <p:slideViewPr>
    <p:cSldViewPr snapToGrid="0" snapToObjects="1">
      <p:cViewPr varScale="1">
        <p:scale>
          <a:sx n="72" d="100"/>
          <a:sy n="72" d="100"/>
        </p:scale>
        <p:origin x="14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38163" y="2986088"/>
            <a:ext cx="5715000" cy="111760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r>
              <a:rPr lang="en-US" altLang="cs-CZ" sz="4200" b="1" dirty="0" err="1" smtClean="0">
                <a:latin typeface="Comenia Sans" panose="02000503080000020004" pitchFamily="50" charset="-18"/>
              </a:rPr>
              <a:t>Nadpis</a:t>
            </a:r>
            <a:r>
              <a:rPr lang="en-US" altLang="cs-CZ" sz="4200" b="1" dirty="0" smtClean="0">
                <a:latin typeface="Comenia Sans" panose="02000503080000020004" pitchFamily="50" charset="-18"/>
              </a:rPr>
              <a:t> </a:t>
            </a:r>
            <a:r>
              <a:rPr lang="en-US" altLang="cs-CZ" sz="4200" b="1" dirty="0" err="1" smtClean="0">
                <a:latin typeface="Comenia Sans" panose="02000503080000020004" pitchFamily="50" charset="-18"/>
              </a:rPr>
              <a:t>prezentace</a:t>
            </a:r>
            <a:endParaRPr lang="en-US" altLang="cs-CZ" sz="4200" b="1" dirty="0" smtClean="0">
              <a:latin typeface="Comenia Sans" panose="02000503080000020004" pitchFamily="50" charset="-18"/>
            </a:endParaRP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538163" y="4034019"/>
            <a:ext cx="5715000" cy="879475"/>
          </a:xfrm>
        </p:spPr>
        <p:txBody>
          <a:bodyPr wrap="none" lIns="0" tIns="0" rIns="0" bIns="0" rtlCol="0">
            <a:noAutofit/>
          </a:bodyPr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2500" dirty="0" err="1" smtClean="0">
                <a:latin typeface="Comenia Sans"/>
                <a:ea typeface="+mn-ea"/>
                <a:cs typeface="Comenia Sans"/>
              </a:rPr>
              <a:t>Podnadpis</a:t>
            </a:r>
            <a:r>
              <a:rPr lang="en-US" sz="2500" dirty="0" smtClean="0">
                <a:latin typeface="Comenia Sans"/>
                <a:ea typeface="+mn-ea"/>
                <a:cs typeface="Comenia Sans"/>
              </a:rPr>
              <a:t> </a:t>
            </a:r>
            <a:r>
              <a:rPr lang="en-US" sz="2500" dirty="0" err="1" smtClean="0">
                <a:latin typeface="Comenia Sans"/>
                <a:ea typeface="+mn-ea"/>
                <a:cs typeface="Comenia Sans"/>
              </a:rPr>
              <a:t>prezentace</a:t>
            </a:r>
            <a:endParaRPr lang="en-US" sz="2500" dirty="0" smtClean="0">
              <a:latin typeface="Comenia Sans"/>
              <a:ea typeface="+mn-ea"/>
              <a:cs typeface="Comenia Sans"/>
            </a:endParaRPr>
          </a:p>
        </p:txBody>
      </p:sp>
    </p:spTree>
    <p:extLst>
      <p:ext uri="{BB962C8B-B14F-4D97-AF65-F5344CB8AC3E}">
        <p14:creationId xmlns:p14="http://schemas.microsoft.com/office/powerpoint/2010/main" val="2902436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3850" y="513806"/>
            <a:ext cx="3452949" cy="45284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005725-A748-4B12-9DC9-E97C0F556134}" type="datetime1">
              <a:rPr lang="en-US" altLang="cs-CZ"/>
              <a:pPr/>
              <a:t>1/8/2018</a:t>
            </a:fld>
            <a:endParaRPr lang="en-US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A8CD0-0AF4-46AA-A4BB-E57B2243E700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769050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2450D6-C8C6-48C2-A395-75514B545ECA}" type="datetime1">
              <a:rPr lang="en-US" altLang="cs-CZ"/>
              <a:pPr/>
              <a:t>1/8/2018</a:t>
            </a:fld>
            <a:endParaRPr lang="en-US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906C62-CF84-4F34-8373-450DB10B2C53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04807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ACE15F-9180-4629-A32E-258D3519DDFF}" type="datetime1">
              <a:rPr lang="en-US" altLang="cs-CZ"/>
              <a:pPr/>
              <a:t>1/8/2018</a:t>
            </a:fld>
            <a:endParaRPr lang="en-US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91AAFA-F5D3-4584-A0BC-53FB88819DC5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13275" y="455613"/>
            <a:ext cx="4073525" cy="576262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altLang="cs-CZ" sz="2600" dirty="0" err="1" smtClean="0">
                <a:solidFill>
                  <a:schemeClr val="bg1"/>
                </a:solidFill>
                <a:latin typeface="Comenia Sans" panose="02000503080000020004" pitchFamily="50" charset="-18"/>
              </a:rPr>
              <a:t>název</a:t>
            </a:r>
            <a:r>
              <a:rPr lang="en-US" altLang="cs-CZ" sz="2600" dirty="0" smtClean="0">
                <a:solidFill>
                  <a:schemeClr val="bg1"/>
                </a:solidFill>
                <a:latin typeface="Comenia Sans" panose="02000503080000020004" pitchFamily="50" charset="-18"/>
              </a:rPr>
              <a:t> </a:t>
            </a:r>
            <a:r>
              <a:rPr lang="en-US" altLang="cs-CZ" sz="2600" dirty="0" err="1" smtClean="0">
                <a:solidFill>
                  <a:schemeClr val="bg1"/>
                </a:solidFill>
                <a:latin typeface="Comenia Sans" panose="02000503080000020004" pitchFamily="50" charset="-18"/>
              </a:rPr>
              <a:t>kapitoly</a:t>
            </a:r>
            <a:endParaRPr lang="en-US" altLang="cs-CZ" sz="2600" dirty="0" smtClean="0">
              <a:solidFill>
                <a:schemeClr val="bg1"/>
              </a:solidFill>
              <a:latin typeface="Comenia Sans" panose="02000503080000020004" pitchFamily="50" charset="-18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323975" y="1600200"/>
            <a:ext cx="7362825" cy="4783138"/>
          </a:xfrm>
        </p:spPr>
        <p:txBody>
          <a:bodyPr lIns="0" tIns="0" rIns="0" bIns="0">
            <a:noAutofit/>
          </a:bodyPr>
          <a:lstStyle/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cs-CZ" sz="4200" b="1" dirty="0" err="1" smtClean="0">
                <a:latin typeface="Comenia Sans" panose="02000503080000020004" pitchFamily="50" charset="-18"/>
              </a:rPr>
              <a:t>Nadpis</a:t>
            </a:r>
            <a:endParaRPr lang="en-US" altLang="cs-CZ" sz="4200" b="1" dirty="0" smtClean="0">
              <a:latin typeface="Comenia Sans" panose="02000503080000020004" pitchFamily="50" charset="-18"/>
            </a:endParaRP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cs-CZ" sz="2600" dirty="0" smtClean="0">
              <a:solidFill>
                <a:srgbClr val="7F7F7F"/>
              </a:solidFill>
              <a:latin typeface="Comenia Sans" panose="02000503080000020004" pitchFamily="50" charset="-18"/>
            </a:endParaRP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cs-CZ" sz="2600" dirty="0" smtClean="0">
                <a:solidFill>
                  <a:srgbClr val="7F7F7F"/>
                </a:solidFill>
                <a:latin typeface="Comenia Sans" panose="02000503080000020004" pitchFamily="50" charset="-18"/>
              </a:rPr>
              <a:t>– </a:t>
            </a:r>
            <a:r>
              <a:rPr lang="en-US" altLang="cs-CZ" sz="2600" dirty="0" err="1" smtClean="0">
                <a:solidFill>
                  <a:srgbClr val="7F7F7F"/>
                </a:solidFill>
                <a:latin typeface="Comenia Sans" panose="02000503080000020004" pitchFamily="50" charset="-18"/>
              </a:rPr>
              <a:t>jednotlivé</a:t>
            </a:r>
            <a:r>
              <a:rPr lang="en-US" altLang="cs-CZ" sz="2600" dirty="0" smtClean="0">
                <a:solidFill>
                  <a:srgbClr val="7F7F7F"/>
                </a:solidFill>
                <a:latin typeface="Comenia Sans" panose="02000503080000020004" pitchFamily="50" charset="-18"/>
              </a:rPr>
              <a:t> body </a:t>
            </a:r>
            <a:r>
              <a:rPr lang="en-US" altLang="cs-CZ" sz="2600" dirty="0" err="1" smtClean="0">
                <a:solidFill>
                  <a:srgbClr val="7F7F7F"/>
                </a:solidFill>
                <a:latin typeface="Comenia Sans" panose="02000503080000020004" pitchFamily="50" charset="-18"/>
              </a:rPr>
              <a:t>prezentace</a:t>
            </a:r>
            <a:endParaRPr lang="en-US" altLang="cs-CZ" sz="2600" dirty="0" smtClean="0">
              <a:solidFill>
                <a:srgbClr val="7F7F7F"/>
              </a:solidFill>
              <a:latin typeface="Comenia Sans" panose="02000503080000020004" pitchFamily="50" charset="-18"/>
            </a:endParaRP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cs-CZ" sz="2600" dirty="0" smtClean="0">
                <a:solidFill>
                  <a:srgbClr val="7F7F7F"/>
                </a:solidFill>
                <a:latin typeface="Comenia Sans" panose="02000503080000020004" pitchFamily="50" charset="-18"/>
              </a:rPr>
              <a:t>– lorem ipsum dolor sit </a:t>
            </a:r>
            <a:r>
              <a:rPr lang="en-US" altLang="cs-CZ" sz="2600" dirty="0" err="1" smtClean="0">
                <a:solidFill>
                  <a:srgbClr val="7F7F7F"/>
                </a:solidFill>
                <a:latin typeface="Comenia Sans" panose="02000503080000020004" pitchFamily="50" charset="-18"/>
              </a:rPr>
              <a:t>amet</a:t>
            </a:r>
            <a:endParaRPr lang="en-US" altLang="cs-CZ" sz="2600" dirty="0" smtClean="0">
              <a:solidFill>
                <a:srgbClr val="7F7F7F"/>
              </a:solidFill>
              <a:latin typeface="Comenia Sans" panose="02000503080000020004" pitchFamily="50" charset="-18"/>
            </a:endParaRP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cs-CZ" sz="2600" dirty="0" smtClean="0">
                <a:solidFill>
                  <a:srgbClr val="7F7F7F"/>
                </a:solidFill>
                <a:latin typeface="Comenia Sans" panose="02000503080000020004" pitchFamily="50" charset="-18"/>
              </a:rPr>
              <a:t>– cum </a:t>
            </a:r>
            <a:r>
              <a:rPr lang="en-US" altLang="cs-CZ" sz="2600" dirty="0" err="1" smtClean="0">
                <a:solidFill>
                  <a:srgbClr val="7F7F7F"/>
                </a:solidFill>
                <a:latin typeface="Comenia Sans" panose="02000503080000020004" pitchFamily="50" charset="-18"/>
              </a:rPr>
              <a:t>enim</a:t>
            </a:r>
            <a:r>
              <a:rPr lang="en-US" altLang="cs-CZ" sz="2600" dirty="0" smtClean="0">
                <a:solidFill>
                  <a:srgbClr val="7F7F7F"/>
                </a:solidFill>
                <a:latin typeface="Comenia Sans" panose="02000503080000020004" pitchFamily="50" charset="-18"/>
              </a:rPr>
              <a:t> </a:t>
            </a:r>
            <a:r>
              <a:rPr lang="en-US" altLang="cs-CZ" sz="2600" dirty="0" err="1" smtClean="0">
                <a:solidFill>
                  <a:srgbClr val="7F7F7F"/>
                </a:solidFill>
                <a:latin typeface="Comenia Sans" panose="02000503080000020004" pitchFamily="50" charset="-18"/>
              </a:rPr>
              <a:t>illum</a:t>
            </a:r>
            <a:r>
              <a:rPr lang="en-US" altLang="cs-CZ" sz="2600" dirty="0" smtClean="0">
                <a:solidFill>
                  <a:srgbClr val="7F7F7F"/>
                </a:solidFill>
                <a:latin typeface="Comenia Sans" panose="02000503080000020004" pitchFamily="50" charset="-18"/>
              </a:rPr>
              <a:t> </a:t>
            </a:r>
            <a:r>
              <a:rPr lang="en-US" altLang="cs-CZ" sz="2600" dirty="0" err="1" smtClean="0">
                <a:solidFill>
                  <a:srgbClr val="7F7F7F"/>
                </a:solidFill>
                <a:latin typeface="Comenia Sans" panose="02000503080000020004" pitchFamily="50" charset="-18"/>
              </a:rPr>
              <a:t>congue</a:t>
            </a:r>
            <a:r>
              <a:rPr lang="en-US" altLang="cs-CZ" sz="2600" dirty="0" smtClean="0">
                <a:solidFill>
                  <a:srgbClr val="7F7F7F"/>
                </a:solidFill>
                <a:latin typeface="Comenia Sans" panose="02000503080000020004" pitchFamily="50" charset="-18"/>
              </a:rPr>
              <a:t> </a:t>
            </a:r>
            <a:r>
              <a:rPr lang="en-US" altLang="cs-CZ" sz="2600" dirty="0" err="1" smtClean="0">
                <a:solidFill>
                  <a:srgbClr val="7F7F7F"/>
                </a:solidFill>
                <a:latin typeface="Comenia Sans" panose="02000503080000020004" pitchFamily="50" charset="-18"/>
              </a:rPr>
              <a:t>littera</a:t>
            </a:r>
            <a:r>
              <a:rPr lang="en-US" altLang="cs-CZ" sz="2600" dirty="0" smtClean="0">
                <a:solidFill>
                  <a:srgbClr val="7F7F7F"/>
                </a:solidFill>
                <a:latin typeface="Comenia Sans" panose="02000503080000020004" pitchFamily="50" charset="-18"/>
              </a:rPr>
              <a:t> </a:t>
            </a:r>
            <a:r>
              <a:rPr lang="en-US" altLang="cs-CZ" sz="2600" dirty="0" err="1" smtClean="0">
                <a:solidFill>
                  <a:srgbClr val="7F7F7F"/>
                </a:solidFill>
                <a:latin typeface="Comenia Sans" panose="02000503080000020004" pitchFamily="50" charset="-18"/>
              </a:rPr>
              <a:t>soluta</a:t>
            </a:r>
            <a:endParaRPr lang="en-US" altLang="cs-CZ" sz="2600" dirty="0" smtClean="0">
              <a:solidFill>
                <a:srgbClr val="7F7F7F"/>
              </a:solidFill>
              <a:latin typeface="Comenia Sans" panose="02000503080000020004" pitchFamily="50" charset="-18"/>
            </a:endParaRP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cs-CZ" sz="2600" dirty="0" smtClean="0">
                <a:solidFill>
                  <a:srgbClr val="7F7F7F"/>
                </a:solidFill>
                <a:latin typeface="Comenia Sans" panose="02000503080000020004" pitchFamily="50" charset="-18"/>
              </a:rPr>
              <a:t>– </a:t>
            </a:r>
            <a:r>
              <a:rPr lang="en-US" altLang="cs-CZ" sz="2600" dirty="0" err="1" smtClean="0">
                <a:solidFill>
                  <a:srgbClr val="7F7F7F"/>
                </a:solidFill>
                <a:latin typeface="Comenia Sans" panose="02000503080000020004" pitchFamily="50" charset="-18"/>
              </a:rPr>
              <a:t>euismod</a:t>
            </a:r>
            <a:r>
              <a:rPr lang="en-US" altLang="cs-CZ" sz="2600" dirty="0" smtClean="0">
                <a:solidFill>
                  <a:srgbClr val="7F7F7F"/>
                </a:solidFill>
                <a:latin typeface="Comenia Sans" panose="02000503080000020004" pitchFamily="50" charset="-18"/>
              </a:rPr>
              <a:t> </a:t>
            </a:r>
            <a:r>
              <a:rPr lang="en-US" altLang="cs-CZ" sz="2600" dirty="0" err="1" smtClean="0">
                <a:solidFill>
                  <a:srgbClr val="7F7F7F"/>
                </a:solidFill>
                <a:latin typeface="Comenia Sans" panose="02000503080000020004" pitchFamily="50" charset="-18"/>
              </a:rPr>
              <a:t>suscipit</a:t>
            </a:r>
            <a:r>
              <a:rPr lang="en-US" altLang="cs-CZ" sz="2600" dirty="0" smtClean="0">
                <a:solidFill>
                  <a:srgbClr val="7F7F7F"/>
                </a:solidFill>
                <a:latin typeface="Comenia Sans" panose="02000503080000020004" pitchFamily="50" charset="-18"/>
              </a:rPr>
              <a:t> </a:t>
            </a:r>
            <a:r>
              <a:rPr lang="en-US" altLang="cs-CZ" sz="2600" dirty="0" err="1" smtClean="0">
                <a:solidFill>
                  <a:srgbClr val="7F7F7F"/>
                </a:solidFill>
                <a:latin typeface="Comenia Sans" panose="02000503080000020004" pitchFamily="50" charset="-18"/>
              </a:rPr>
              <a:t>feugait</a:t>
            </a:r>
            <a:r>
              <a:rPr lang="en-US" altLang="cs-CZ" sz="2600" dirty="0" smtClean="0">
                <a:solidFill>
                  <a:srgbClr val="7F7F7F"/>
                </a:solidFill>
                <a:latin typeface="Comenia Sans" panose="02000503080000020004" pitchFamily="50" charset="-18"/>
              </a:rPr>
              <a:t> per </a:t>
            </a:r>
            <a:r>
              <a:rPr lang="en-US" altLang="cs-CZ" sz="2600" dirty="0" err="1" smtClean="0">
                <a:solidFill>
                  <a:srgbClr val="7F7F7F"/>
                </a:solidFill>
                <a:latin typeface="Comenia Sans" panose="02000503080000020004" pitchFamily="50" charset="-18"/>
              </a:rPr>
              <a:t>dynamicus</a:t>
            </a:r>
            <a:endParaRPr lang="en-US" altLang="cs-CZ" sz="2600" dirty="0" smtClean="0">
              <a:solidFill>
                <a:srgbClr val="7F7F7F"/>
              </a:solidFill>
              <a:latin typeface="Comenia Sans" panose="02000503080000020004" pitchFamily="50" charset="-18"/>
            </a:endParaRP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cs-CZ" sz="2600" dirty="0" smtClean="0">
                <a:solidFill>
                  <a:srgbClr val="7F7F7F"/>
                </a:solidFill>
                <a:latin typeface="Comenia Sans" panose="02000503080000020004" pitchFamily="50" charset="-18"/>
              </a:rPr>
              <a:t>– ex </a:t>
            </a:r>
            <a:r>
              <a:rPr lang="en-US" altLang="cs-CZ" sz="2600" dirty="0" err="1" smtClean="0">
                <a:solidFill>
                  <a:srgbClr val="7F7F7F"/>
                </a:solidFill>
                <a:latin typeface="Comenia Sans" panose="02000503080000020004" pitchFamily="50" charset="-18"/>
              </a:rPr>
              <a:t>parum</a:t>
            </a:r>
            <a:r>
              <a:rPr lang="en-US" altLang="cs-CZ" sz="2600" dirty="0" smtClean="0">
                <a:solidFill>
                  <a:srgbClr val="7F7F7F"/>
                </a:solidFill>
                <a:latin typeface="Comenia Sans" panose="02000503080000020004" pitchFamily="50" charset="-18"/>
              </a:rPr>
              <a:t> </a:t>
            </a:r>
            <a:r>
              <a:rPr lang="en-US" altLang="cs-CZ" sz="2600" dirty="0" err="1" smtClean="0">
                <a:solidFill>
                  <a:srgbClr val="7F7F7F"/>
                </a:solidFill>
                <a:latin typeface="Comenia Sans" panose="02000503080000020004" pitchFamily="50" charset="-18"/>
              </a:rPr>
              <a:t>nobis</a:t>
            </a:r>
            <a:r>
              <a:rPr lang="en-US" altLang="cs-CZ" sz="2600" dirty="0" smtClean="0">
                <a:solidFill>
                  <a:srgbClr val="7F7F7F"/>
                </a:solidFill>
                <a:latin typeface="Comenia Sans" panose="02000503080000020004" pitchFamily="50" charset="-18"/>
              </a:rPr>
              <a:t> dolor </a:t>
            </a:r>
            <a:r>
              <a:rPr lang="en-US" altLang="cs-CZ" sz="2600" dirty="0" err="1" smtClean="0">
                <a:solidFill>
                  <a:srgbClr val="7F7F7F"/>
                </a:solidFill>
                <a:latin typeface="Comenia Sans" panose="02000503080000020004" pitchFamily="50" charset="-18"/>
              </a:rPr>
              <a:t>veniam</a:t>
            </a:r>
            <a:r>
              <a:rPr lang="en-US" altLang="cs-CZ" sz="2600" dirty="0" smtClean="0">
                <a:solidFill>
                  <a:srgbClr val="7F7F7F"/>
                </a:solidFill>
                <a:latin typeface="Comenia Sans" panose="02000503080000020004" pitchFamily="50" charset="-18"/>
              </a:rPr>
              <a:t> </a:t>
            </a:r>
            <a:r>
              <a:rPr lang="en-US" altLang="cs-CZ" sz="2600" dirty="0" err="1" smtClean="0">
                <a:solidFill>
                  <a:srgbClr val="7F7F7F"/>
                </a:solidFill>
                <a:latin typeface="Comenia Sans" panose="02000503080000020004" pitchFamily="50" charset="-18"/>
              </a:rPr>
              <a:t>legentis</a:t>
            </a:r>
            <a:endParaRPr lang="en-US" altLang="cs-CZ" sz="2600" dirty="0" smtClean="0">
              <a:solidFill>
                <a:srgbClr val="7F7F7F"/>
              </a:solidFill>
              <a:latin typeface="Comenia Sans" panose="02000503080000020004" pitchFamily="50" charset="-18"/>
            </a:endParaRP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cs-CZ" sz="2600" dirty="0" smtClean="0">
              <a:solidFill>
                <a:srgbClr val="7F7F7F"/>
              </a:solidFill>
              <a:latin typeface="Comenia Sans" panose="02000503080000020004" pitchFamily="50" charset="-18"/>
            </a:endParaRP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cs-CZ" sz="2600" dirty="0" err="1" smtClean="0">
                <a:solidFill>
                  <a:srgbClr val="7F7F7F"/>
                </a:solidFill>
                <a:latin typeface="Comenia Sans" panose="02000503080000020004" pitchFamily="50" charset="-18"/>
              </a:rPr>
              <a:t>Elit</a:t>
            </a:r>
            <a:r>
              <a:rPr lang="en-US" altLang="cs-CZ" sz="2600" dirty="0" smtClean="0">
                <a:solidFill>
                  <a:srgbClr val="7F7F7F"/>
                </a:solidFill>
                <a:latin typeface="Comenia Sans" panose="02000503080000020004" pitchFamily="50" charset="-18"/>
              </a:rPr>
              <a:t> </a:t>
            </a:r>
            <a:r>
              <a:rPr lang="en-US" altLang="cs-CZ" sz="2600" dirty="0" err="1" smtClean="0">
                <a:solidFill>
                  <a:srgbClr val="7F7F7F"/>
                </a:solidFill>
                <a:latin typeface="Comenia Sans" panose="02000503080000020004" pitchFamily="50" charset="-18"/>
              </a:rPr>
              <a:t>quarta</a:t>
            </a:r>
            <a:r>
              <a:rPr lang="en-US" altLang="cs-CZ" sz="2600" dirty="0" smtClean="0">
                <a:solidFill>
                  <a:srgbClr val="7F7F7F"/>
                </a:solidFill>
                <a:latin typeface="Comenia Sans" panose="02000503080000020004" pitchFamily="50" charset="-18"/>
              </a:rPr>
              <a:t> </a:t>
            </a:r>
            <a:r>
              <a:rPr lang="en-US" altLang="cs-CZ" sz="2600" dirty="0" err="1" smtClean="0">
                <a:solidFill>
                  <a:srgbClr val="7F7F7F"/>
                </a:solidFill>
                <a:latin typeface="Comenia Sans" panose="02000503080000020004" pitchFamily="50" charset="-18"/>
              </a:rPr>
              <a:t>consequat</a:t>
            </a:r>
            <a:r>
              <a:rPr lang="en-US" altLang="cs-CZ" sz="2600" dirty="0" smtClean="0">
                <a:solidFill>
                  <a:srgbClr val="7F7F7F"/>
                </a:solidFill>
                <a:latin typeface="Comenia Sans" panose="02000503080000020004" pitchFamily="50" charset="-18"/>
              </a:rPr>
              <a:t> </a:t>
            </a:r>
            <a:r>
              <a:rPr lang="en-US" altLang="cs-CZ" sz="2600" dirty="0" err="1" smtClean="0">
                <a:solidFill>
                  <a:srgbClr val="7F7F7F"/>
                </a:solidFill>
                <a:latin typeface="Comenia Sans" panose="02000503080000020004" pitchFamily="50" charset="-18"/>
              </a:rPr>
              <a:t>zzril</a:t>
            </a:r>
            <a:r>
              <a:rPr lang="en-US" altLang="cs-CZ" sz="2600" dirty="0" smtClean="0">
                <a:solidFill>
                  <a:srgbClr val="7F7F7F"/>
                </a:solidFill>
                <a:latin typeface="Comenia Sans" panose="02000503080000020004" pitchFamily="50" charset="-18"/>
              </a:rPr>
              <a:t> option qui. Per ex </a:t>
            </a:r>
            <a:r>
              <a:rPr lang="en-US" altLang="cs-CZ" sz="2600" dirty="0" err="1" smtClean="0">
                <a:solidFill>
                  <a:srgbClr val="7F7F7F"/>
                </a:solidFill>
                <a:latin typeface="Comenia Sans" panose="02000503080000020004" pitchFamily="50" charset="-18"/>
              </a:rPr>
              <a:t>consequat</a:t>
            </a:r>
            <a:r>
              <a:rPr lang="en-US" altLang="cs-CZ" sz="2600" dirty="0" smtClean="0">
                <a:solidFill>
                  <a:srgbClr val="7F7F7F"/>
                </a:solidFill>
                <a:latin typeface="Comenia Sans" panose="02000503080000020004" pitchFamily="50" charset="-18"/>
              </a:rPr>
              <a:t> </a:t>
            </a:r>
            <a:r>
              <a:rPr lang="en-US" altLang="cs-CZ" sz="2600" dirty="0" err="1" smtClean="0">
                <a:solidFill>
                  <a:srgbClr val="7F7F7F"/>
                </a:solidFill>
                <a:latin typeface="Comenia Sans" panose="02000503080000020004" pitchFamily="50" charset="-18"/>
              </a:rPr>
              <a:t>nostrud</a:t>
            </a:r>
            <a:r>
              <a:rPr lang="en-US" altLang="cs-CZ" sz="2600" dirty="0" smtClean="0">
                <a:solidFill>
                  <a:srgbClr val="7F7F7F"/>
                </a:solidFill>
                <a:latin typeface="Comenia Sans" panose="02000503080000020004" pitchFamily="50" charset="-18"/>
              </a:rPr>
              <a:t> in </a:t>
            </a:r>
            <a:r>
              <a:rPr lang="en-US" altLang="cs-CZ" sz="2600" dirty="0" err="1" smtClean="0">
                <a:solidFill>
                  <a:srgbClr val="7F7F7F"/>
                </a:solidFill>
                <a:latin typeface="Comenia Sans" panose="02000503080000020004" pitchFamily="50" charset="-18"/>
              </a:rPr>
              <a:t>zzril</a:t>
            </a:r>
            <a:r>
              <a:rPr lang="en-US" altLang="cs-CZ" sz="2600" dirty="0" smtClean="0">
                <a:solidFill>
                  <a:srgbClr val="7F7F7F"/>
                </a:solidFill>
                <a:latin typeface="Comenia Sans" panose="02000503080000020004" pitchFamily="50" charset="-1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518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6068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3850" y="513806"/>
            <a:ext cx="3452949" cy="45284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0AAD4E-5E42-4830-A7B4-560E1B39E0C7}" type="datetime1">
              <a:rPr lang="en-US" altLang="cs-CZ"/>
              <a:pPr/>
              <a:t>1/8/2018</a:t>
            </a:fld>
            <a:endParaRPr lang="en-US" alt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014D6-48C7-458D-9959-0F6D30D43F41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239577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3850" y="513806"/>
            <a:ext cx="3452949" cy="45284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D96CC2-6E8A-4B73-B727-AB20392CAB2D}" type="datetime1">
              <a:rPr lang="en-US" altLang="cs-CZ"/>
              <a:pPr/>
              <a:t>1/8/2018</a:t>
            </a:fld>
            <a:endParaRPr lang="en-US" alt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4482A-591A-4749-91F0-F159D1E6E6DD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655494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3850" y="513806"/>
            <a:ext cx="3452949" cy="45284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998F38-4A52-46F2-9D6A-E19FF98CFAB8}" type="datetime1">
              <a:rPr lang="en-US" altLang="cs-CZ"/>
              <a:pPr/>
              <a:t>1/8/2018</a:t>
            </a:fld>
            <a:endParaRPr lang="en-US" alt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909B4-7BC9-4F62-ABF0-B27ACC8C800C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541793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62B0B2-3C42-4993-9275-393BCBEB5E8B}" type="datetime1">
              <a:rPr lang="en-US" altLang="cs-CZ"/>
              <a:pPr/>
              <a:t>1/8/2018</a:t>
            </a:fld>
            <a:endParaRPr lang="en-US" alt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E5E38-6CA4-47EC-9974-4FCE456B8B3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478149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8F787B-38E5-4088-AD0F-00AE7434D1D6}" type="datetime1">
              <a:rPr lang="en-US" altLang="cs-CZ"/>
              <a:pPr/>
              <a:t>1/8/2018</a:t>
            </a:fld>
            <a:endParaRPr lang="en-US" alt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83149-0C2D-40FC-A651-B59A5A97CFD7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982185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4F3D55-56C7-48A9-878A-03E074620CC1}" type="datetime1">
              <a:rPr lang="en-US" altLang="cs-CZ"/>
              <a:pPr/>
              <a:t>1/8/2018</a:t>
            </a:fld>
            <a:endParaRPr lang="en-US" alt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FCED4C-17ED-46AC-80B8-ED2602648E1A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73613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45326" y="1600200"/>
            <a:ext cx="744147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Kliknutím lze upravit styly předlohy textu.</a:t>
            </a:r>
          </a:p>
          <a:p>
            <a:pPr lvl="0"/>
            <a:r>
              <a:rPr lang="cs-CZ" altLang="cs-CZ" dirty="0" smtClean="0"/>
              <a:t>	</a:t>
            </a:r>
          </a:p>
          <a:p>
            <a:pPr lvl="0"/>
            <a:endParaRPr lang="cs-CZ" altLang="cs-CZ" dirty="0" smtClean="0"/>
          </a:p>
          <a:p>
            <a:pPr lvl="0"/>
            <a:endParaRPr lang="cs-CZ" altLang="cs-CZ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DF3A545-7C9F-459A-8434-711B569F3E2E}" type="datetime1">
              <a:rPr lang="en-US" altLang="cs-CZ"/>
              <a:pPr/>
              <a:t>1/8/2018</a:t>
            </a:fld>
            <a:endParaRPr lang="en-US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05CD892-97BA-45C0-9807-5FB1DF5AE7AE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900748" y="429759"/>
            <a:ext cx="4073525" cy="5750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r" defTabSz="457200" rtl="0" eaLnBrk="1" fontAlgn="base" hangingPunct="1">
        <a:spcBef>
          <a:spcPct val="0"/>
        </a:spcBef>
        <a:spcAft>
          <a:spcPct val="0"/>
        </a:spcAft>
        <a:defRPr sz="2600" kern="1200">
          <a:solidFill>
            <a:schemeClr val="bg1"/>
          </a:solidFill>
          <a:latin typeface="Comenia Sans" panose="02000503080000020004" pitchFamily="50" charset="-18"/>
          <a:ea typeface="ＭＳ Ｐゴシック" panose="020B0600070205080204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9pPr>
    </p:titleStyle>
    <p:bodyStyle>
      <a:lvl1pPr marL="0" indent="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None/>
        <a:defRPr sz="3600" b="1" kern="1200">
          <a:solidFill>
            <a:schemeClr val="tx1"/>
          </a:solidFill>
          <a:latin typeface="Comenia Sans" panose="02000503080000020004" pitchFamily="50" charset="-18"/>
          <a:ea typeface="ＭＳ Ｐゴシック" panose="020B0600070205080204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Ahoj GACR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Seminář </a:t>
            </a:r>
            <a:r>
              <a:rPr lang="cs-CZ" dirty="0">
                <a:solidFill>
                  <a:schemeClr val="tx1"/>
                </a:solidFill>
              </a:rPr>
              <a:t>k podávání </a:t>
            </a:r>
            <a:r>
              <a:rPr lang="cs-CZ" dirty="0" smtClean="0">
                <a:solidFill>
                  <a:schemeClr val="tx1"/>
                </a:solidFill>
              </a:rPr>
              <a:t>projektů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                 pro rok 2018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80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13276" y="455613"/>
            <a:ext cx="3727536" cy="576262"/>
          </a:xfrm>
        </p:spPr>
        <p:txBody>
          <a:bodyPr>
            <a:noAutofit/>
          </a:bodyPr>
          <a:lstStyle/>
          <a:p>
            <a:r>
              <a:rPr lang="cs-CZ" sz="2000" dirty="0" smtClean="0"/>
              <a:t>Interní grantová soutěž  2018 </a:t>
            </a:r>
            <a:br>
              <a:rPr lang="cs-CZ" sz="2000" dirty="0" smtClean="0"/>
            </a:br>
            <a:r>
              <a:rPr lang="cs-CZ" sz="2000" dirty="0" smtClean="0"/>
              <a:t>doporučení pro projekty</a:t>
            </a:r>
            <a:endParaRPr lang="cs-CZ" sz="2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323975" y="1322174"/>
            <a:ext cx="6806771" cy="5061164"/>
          </a:xfrm>
          <a:noFill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Doporučení </a:t>
            </a:r>
            <a:endParaRPr lang="cs-CZ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Jednoznačný popis a vymezení projektu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Projekt koncipovat jako ucelený úkol  </a:t>
            </a:r>
            <a:endParaRPr lang="cs-CZ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1 návrh projektu  podává vždy jeden akademický pracovník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N</a:t>
            </a:r>
            <a:r>
              <a:rPr lang="cs-CZ" sz="1600" dirty="0" smtClean="0"/>
              <a:t>ení zde uznávána reciprocita mezi fakultami tj. řešitelé zapojení do  projektů z jiných fakult  </a:t>
            </a:r>
            <a:r>
              <a:rPr lang="cs-CZ" sz="1600" u="sng" dirty="0" smtClean="0"/>
              <a:t>nemohou  </a:t>
            </a:r>
            <a:r>
              <a:rPr lang="cs-CZ" sz="1600" u="sng" dirty="0"/>
              <a:t>v projektu čerpat </a:t>
            </a:r>
            <a:r>
              <a:rPr lang="cs-CZ" sz="1600" dirty="0"/>
              <a:t>žádné osobní náklady a žádné náklady na cestovné vč. </a:t>
            </a:r>
            <a:r>
              <a:rPr lang="cs-CZ" sz="1600" dirty="0" err="1"/>
              <a:t>konfer</a:t>
            </a:r>
            <a:r>
              <a:rPr lang="cs-CZ" sz="1600" dirty="0"/>
              <a:t>. poplatků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Pokud </a:t>
            </a:r>
            <a:r>
              <a:rPr lang="cs-CZ" sz="1600" dirty="0"/>
              <a:t>je v projektu navržena účast na konferenci s příspěvkem, lze žádat o </a:t>
            </a:r>
            <a:r>
              <a:rPr lang="cs-CZ" sz="1600" dirty="0" err="1"/>
              <a:t>fin</a:t>
            </a:r>
            <a:r>
              <a:rPr lang="cs-CZ" sz="1600" dirty="0"/>
              <a:t>. prostředky  na cestovné a </a:t>
            </a:r>
            <a:r>
              <a:rPr lang="cs-CZ" sz="1600" dirty="0" err="1"/>
              <a:t>konf</a:t>
            </a:r>
            <a:r>
              <a:rPr lang="cs-CZ" sz="1600" dirty="0"/>
              <a:t>. poplatek pouze pro takový počet osob, kolik příspěvků bude prezentováno (1 příspěvek=náklady na cestovné vč.konf.popl.pro 1 osobu)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Doporučená </a:t>
            </a:r>
            <a:r>
              <a:rPr lang="cs-CZ" sz="1600" dirty="0"/>
              <a:t>max. výše stipendia je 8000Kč/student, stipendia je nutné vždy řádně zdůvodnit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Doporučená </a:t>
            </a:r>
            <a:r>
              <a:rPr lang="cs-CZ" sz="1600" dirty="0"/>
              <a:t>max. výše odměny akad. pracovníka je </a:t>
            </a:r>
            <a:r>
              <a:rPr lang="cs-CZ" sz="1600" dirty="0" smtClean="0"/>
              <a:t>5000Kč </a:t>
            </a:r>
            <a:r>
              <a:rPr lang="cs-CZ" sz="1600" dirty="0"/>
              <a:t>vč. odvodů SZP! (tj. </a:t>
            </a:r>
            <a:r>
              <a:rPr lang="cs-CZ" sz="1600" dirty="0" smtClean="0"/>
              <a:t>3700+odvody)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01273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13276" y="455613"/>
            <a:ext cx="3727536" cy="576262"/>
          </a:xfrm>
        </p:spPr>
        <p:txBody>
          <a:bodyPr>
            <a:noAutofit/>
          </a:bodyPr>
          <a:lstStyle/>
          <a:p>
            <a:r>
              <a:rPr lang="cs-CZ" sz="2000" dirty="0" smtClean="0"/>
              <a:t>Interní grantová soutěž  2018 </a:t>
            </a:r>
            <a:br>
              <a:rPr lang="cs-CZ" sz="2000" dirty="0" smtClean="0"/>
            </a:br>
            <a:r>
              <a:rPr lang="cs-CZ" sz="2000" dirty="0" smtClean="0"/>
              <a:t>hodnocení projektů</a:t>
            </a:r>
            <a:endParaRPr lang="cs-CZ" sz="2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323975" y="1322174"/>
            <a:ext cx="6806771" cy="5061164"/>
          </a:xfrm>
          <a:noFill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Hodnocení </a:t>
            </a:r>
            <a:endParaRPr lang="cs-CZ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Soulad s podmínkami soutěže - viz priority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Jasné a logické cíle řešení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Výstižnost a srozumitelnost názvu i popisu projektu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Postup řešení – odpovídá cílům, je jasný a přehledný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Postup je objevný, reálný, akceptovatelný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Kontrolovatelné výstupy mají požadovaný charakter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Výstupy jsou přiměřené počtu řešitelů a požadované finanční dotaci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Přínos k rozvoji fakulty je zřetelný a významný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Cílovou skupinou projektu </a:t>
            </a:r>
            <a:r>
              <a:rPr lang="cs-CZ" sz="1600" dirty="0" smtClean="0"/>
              <a:t>je min. </a:t>
            </a:r>
            <a:r>
              <a:rPr lang="cs-CZ" sz="1600" dirty="0"/>
              <a:t>jeden či více oborů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Řešitelský tým je přiměřený řešenému problému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Náklady projektu </a:t>
            </a:r>
            <a:r>
              <a:rPr lang="cs-CZ" sz="1600" dirty="0"/>
              <a:t>jsou uvážené a přiměřené, dobře zdůvodněné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280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13276" y="455613"/>
            <a:ext cx="3727536" cy="576262"/>
          </a:xfrm>
        </p:spPr>
        <p:txBody>
          <a:bodyPr>
            <a:noAutofit/>
          </a:bodyPr>
          <a:lstStyle/>
          <a:p>
            <a:r>
              <a:rPr lang="cs-CZ" sz="2000" dirty="0" smtClean="0"/>
              <a:t>Specifický  výzkum 2018 </a:t>
            </a:r>
            <a:br>
              <a:rPr lang="cs-CZ" sz="2000" dirty="0" smtClean="0"/>
            </a:br>
            <a:endParaRPr lang="cs-CZ" sz="2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323975" y="1322174"/>
            <a:ext cx="6806771" cy="5061164"/>
          </a:xfrm>
          <a:noFill/>
        </p:spPr>
        <p:txBody>
          <a:bodyPr/>
          <a:lstStyle/>
          <a:p>
            <a:pPr algn="ctr"/>
            <a:endParaRPr lang="cs-CZ" sz="3200" dirty="0" smtClean="0"/>
          </a:p>
          <a:p>
            <a:pPr algn="ctr"/>
            <a:endParaRPr lang="cs-CZ" sz="1600" dirty="0"/>
          </a:p>
          <a:p>
            <a:pPr algn="ctr"/>
            <a:endParaRPr lang="cs-CZ" sz="1600" dirty="0"/>
          </a:p>
          <a:p>
            <a:pPr algn="ctr"/>
            <a:endParaRPr lang="cs-CZ" sz="1600" dirty="0"/>
          </a:p>
          <a:p>
            <a:endParaRPr lang="cs-CZ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2"/>
          <a:srcRect l="26148" t="17079" r="25299" b="4083"/>
          <a:stretch/>
        </p:blipFill>
        <p:spPr>
          <a:xfrm>
            <a:off x="2633472" y="1365504"/>
            <a:ext cx="4767072" cy="5446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94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13276" y="455613"/>
            <a:ext cx="3727536" cy="576262"/>
          </a:xfrm>
        </p:spPr>
        <p:txBody>
          <a:bodyPr>
            <a:noAutofit/>
          </a:bodyPr>
          <a:lstStyle/>
          <a:p>
            <a:r>
              <a:rPr lang="cs-CZ" sz="2000" dirty="0" smtClean="0"/>
              <a:t>Specifický  výzkum 2018 </a:t>
            </a:r>
            <a:br>
              <a:rPr lang="cs-CZ" sz="2000" dirty="0" smtClean="0"/>
            </a:br>
            <a:r>
              <a:rPr lang="cs-CZ" sz="2000" dirty="0" smtClean="0"/>
              <a:t>pravidla</a:t>
            </a:r>
            <a:endParaRPr lang="cs-CZ" sz="2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323975" y="1322174"/>
            <a:ext cx="6806771" cy="5061164"/>
          </a:xfrm>
          <a:noFill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dirty="0" smtClean="0"/>
              <a:t>Pravidla – </a:t>
            </a:r>
            <a:r>
              <a:rPr lang="cs-CZ" sz="2400" dirty="0" smtClean="0"/>
              <a:t>projekt je vědeckovýzkumný</a:t>
            </a: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Nutnou podmínkou je zapojení studentů doktorských nebo magisterských studijních programů do projektu </a:t>
            </a:r>
            <a:endParaRPr lang="cs-CZ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Projekty, které </a:t>
            </a:r>
            <a:r>
              <a:rPr lang="cs-CZ" sz="1600" dirty="0"/>
              <a:t>nesplní směrnice kvestora č. </a:t>
            </a:r>
            <a:r>
              <a:rPr lang="cs-CZ" sz="1600" dirty="0" smtClean="0"/>
              <a:t>4/2017, budou vyřazeny.</a:t>
            </a:r>
            <a:endParaRPr lang="cs-CZ" sz="1600" dirty="0"/>
          </a:p>
          <a:p>
            <a:r>
              <a:rPr lang="cs-CZ" sz="1600" dirty="0" smtClean="0"/>
              <a:t>     Jedná se zejména o:</a:t>
            </a:r>
          </a:p>
          <a:p>
            <a:pPr marL="72000"/>
            <a:r>
              <a:rPr lang="cs-CZ" sz="1600" dirty="0" smtClean="0">
                <a:solidFill>
                  <a:srgbClr val="EB008D"/>
                </a:solidFill>
              </a:rPr>
              <a:t>       - počet </a:t>
            </a:r>
            <a:r>
              <a:rPr lang="cs-CZ" sz="1600" dirty="0">
                <a:solidFill>
                  <a:srgbClr val="EB008D"/>
                </a:solidFill>
              </a:rPr>
              <a:t>studentů doktorského </a:t>
            </a:r>
            <a:r>
              <a:rPr lang="cs-CZ" sz="1600" dirty="0" smtClean="0">
                <a:solidFill>
                  <a:srgbClr val="EB008D"/>
                </a:solidFill>
              </a:rPr>
              <a:t>nebo </a:t>
            </a:r>
            <a:r>
              <a:rPr lang="cs-CZ" sz="1600" dirty="0">
                <a:solidFill>
                  <a:srgbClr val="EB008D"/>
                </a:solidFill>
              </a:rPr>
              <a:t>magisterského studijního </a:t>
            </a:r>
            <a:r>
              <a:rPr lang="cs-CZ" sz="1600" dirty="0" smtClean="0">
                <a:solidFill>
                  <a:srgbClr val="EB008D"/>
                </a:solidFill>
              </a:rPr>
              <a:t>    programu </a:t>
            </a:r>
            <a:r>
              <a:rPr lang="cs-CZ" sz="1600" dirty="0">
                <a:solidFill>
                  <a:srgbClr val="EB008D"/>
                </a:solidFill>
              </a:rPr>
              <a:t>v řešitelském týmu </a:t>
            </a:r>
            <a:r>
              <a:rPr lang="cs-CZ" sz="1600" dirty="0" smtClean="0">
                <a:solidFill>
                  <a:srgbClr val="EB008D"/>
                </a:solidFill>
              </a:rPr>
              <a:t>je</a:t>
            </a:r>
            <a:r>
              <a:rPr lang="cs-CZ" sz="1600" dirty="0">
                <a:solidFill>
                  <a:srgbClr val="EB008D"/>
                </a:solidFill>
              </a:rPr>
              <a:t> vyšší nebo roven počtu ostatních členů řešitelského </a:t>
            </a:r>
            <a:r>
              <a:rPr lang="cs-CZ" sz="1600" dirty="0" smtClean="0">
                <a:solidFill>
                  <a:srgbClr val="EB008D"/>
                </a:solidFill>
              </a:rPr>
              <a:t>týmu</a:t>
            </a:r>
            <a:endParaRPr lang="cs-CZ" sz="1600" dirty="0">
              <a:solidFill>
                <a:srgbClr val="EB008D"/>
              </a:solidFill>
            </a:endParaRPr>
          </a:p>
          <a:p>
            <a:pPr marL="72000"/>
            <a:r>
              <a:rPr lang="cs-CZ" sz="1600" dirty="0" smtClean="0"/>
              <a:t>	</a:t>
            </a:r>
            <a:r>
              <a:rPr lang="cs-CZ" sz="1600" dirty="0" smtClean="0">
                <a:solidFill>
                  <a:srgbClr val="EB008D"/>
                </a:solidFill>
              </a:rPr>
              <a:t>- více </a:t>
            </a:r>
            <a:r>
              <a:rPr lang="cs-CZ" sz="1600" dirty="0">
                <a:solidFill>
                  <a:srgbClr val="EB008D"/>
                </a:solidFill>
              </a:rPr>
              <a:t>než 60</a:t>
            </a:r>
            <a:r>
              <a:rPr lang="cs-CZ" sz="1600" dirty="0" smtClean="0">
                <a:solidFill>
                  <a:srgbClr val="EB008D"/>
                </a:solidFill>
              </a:rPr>
              <a:t>% z celkových mzdových </a:t>
            </a:r>
            <a:r>
              <a:rPr lang="cs-CZ" sz="1600" dirty="0">
                <a:solidFill>
                  <a:srgbClr val="EB008D"/>
                </a:solidFill>
              </a:rPr>
              <a:t>nákladů je tvořeno mzdovými </a:t>
            </a:r>
            <a:r>
              <a:rPr lang="cs-CZ" sz="1600" dirty="0" smtClean="0">
                <a:solidFill>
                  <a:srgbClr val="EB008D"/>
                </a:solidFill>
              </a:rPr>
              <a:t>    náklady studentů</a:t>
            </a:r>
          </a:p>
          <a:p>
            <a:pPr marL="357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Projekt musí být završen publikačním výsledkem/výsledky, které budou zadány do OBD s vazbou na RIV.</a:t>
            </a:r>
          </a:p>
          <a:p>
            <a:pPr marL="357750" lvl="0" indent="-285750">
              <a:buFont typeface="Arial" panose="020B0604020202020204" pitchFamily="34" charset="0"/>
              <a:buChar char="•"/>
            </a:pPr>
            <a:r>
              <a:rPr lang="cs-CZ" sz="1600" dirty="0"/>
              <a:t>Každý ze studentů zapojených do řešení projektů musí být také autorem nebo spoluautorem některého z publikačních výstupů </a:t>
            </a:r>
            <a:r>
              <a:rPr lang="cs-CZ" sz="1600" dirty="0" smtClean="0"/>
              <a:t>projektu.</a:t>
            </a:r>
            <a:endParaRPr lang="cs-CZ" sz="1600" dirty="0"/>
          </a:p>
          <a:p>
            <a:pPr marL="357750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EB008D"/>
                </a:solidFill>
              </a:rPr>
              <a:t>Doba řešení projektu je min. 1 rok.</a:t>
            </a:r>
            <a:endParaRPr lang="cs-CZ" sz="1600" dirty="0">
              <a:solidFill>
                <a:srgbClr val="EB00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39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13276" y="455613"/>
            <a:ext cx="3727536" cy="576262"/>
          </a:xfrm>
        </p:spPr>
        <p:txBody>
          <a:bodyPr>
            <a:noAutofit/>
          </a:bodyPr>
          <a:lstStyle/>
          <a:p>
            <a:r>
              <a:rPr lang="cs-CZ" sz="2000" dirty="0" smtClean="0"/>
              <a:t>Specifický  výzkum 2018 </a:t>
            </a:r>
            <a:br>
              <a:rPr lang="cs-CZ" sz="2000" dirty="0" smtClean="0"/>
            </a:br>
            <a:r>
              <a:rPr lang="cs-CZ" sz="2000" dirty="0" smtClean="0"/>
              <a:t>doporučení</a:t>
            </a:r>
            <a:endParaRPr lang="cs-CZ" sz="2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323975" y="1322174"/>
            <a:ext cx="6806771" cy="5061164"/>
          </a:xfrm>
          <a:noFill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dirty="0" smtClean="0"/>
              <a:t>Doporučení</a:t>
            </a:r>
          </a:p>
          <a:p>
            <a:endParaRPr lang="cs-CZ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akademický </a:t>
            </a:r>
            <a:r>
              <a:rPr lang="cs-CZ" sz="1600" dirty="0"/>
              <a:t>pracovník </a:t>
            </a:r>
            <a:r>
              <a:rPr lang="cs-CZ" sz="1600" dirty="0" smtClean="0"/>
              <a:t>podává vždy </a:t>
            </a:r>
            <a:r>
              <a:rPr lang="cs-CZ" sz="1600" dirty="0"/>
              <a:t>1 návrh projektu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student </a:t>
            </a:r>
            <a:r>
              <a:rPr lang="cs-CZ" sz="1600" dirty="0"/>
              <a:t>- řešitel/spoluřešitel jen v 1 návrhu projektu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V případě, že je školitel </a:t>
            </a:r>
            <a:r>
              <a:rPr lang="cs-CZ" sz="1600" dirty="0"/>
              <a:t>či spoluřešitel projektu akad. pracovník/student z jiné fakulty </a:t>
            </a:r>
            <a:r>
              <a:rPr lang="cs-CZ" sz="1600" dirty="0">
                <a:solidFill>
                  <a:srgbClr val="EB008D"/>
                </a:solidFill>
              </a:rPr>
              <a:t>nemůže </a:t>
            </a:r>
            <a:r>
              <a:rPr lang="cs-CZ" sz="1600" dirty="0" smtClean="0">
                <a:solidFill>
                  <a:srgbClr val="EB008D"/>
                </a:solidFill>
              </a:rPr>
              <a:t>z</a:t>
            </a:r>
            <a:r>
              <a:rPr lang="cs-CZ" sz="1600" dirty="0">
                <a:solidFill>
                  <a:srgbClr val="EB008D"/>
                </a:solidFill>
              </a:rPr>
              <a:t> projektu čerpat</a:t>
            </a:r>
            <a:r>
              <a:rPr lang="cs-CZ" sz="1600" dirty="0"/>
              <a:t> žádné osobní náklady a žádné náklady na cestovné </a:t>
            </a:r>
            <a:r>
              <a:rPr lang="cs-CZ" sz="1600" dirty="0" smtClean="0"/>
              <a:t>vč</a:t>
            </a:r>
            <a:r>
              <a:rPr lang="cs-CZ" sz="1600" dirty="0"/>
              <a:t>. </a:t>
            </a:r>
            <a:r>
              <a:rPr lang="cs-CZ" sz="1600" dirty="0" err="1"/>
              <a:t>konfer</a:t>
            </a:r>
            <a:r>
              <a:rPr lang="cs-CZ" sz="1600" dirty="0"/>
              <a:t>. poplatků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pokud je v projektu navržena účast na konferenci s příspěvkem, lze žádat o </a:t>
            </a:r>
            <a:r>
              <a:rPr lang="cs-CZ" sz="1600" dirty="0" err="1"/>
              <a:t>fin</a:t>
            </a:r>
            <a:r>
              <a:rPr lang="cs-CZ" sz="1600" dirty="0"/>
              <a:t>. prostředky  na cestovné a </a:t>
            </a:r>
            <a:r>
              <a:rPr lang="cs-CZ" sz="1600" dirty="0" err="1"/>
              <a:t>konf</a:t>
            </a:r>
            <a:r>
              <a:rPr lang="cs-CZ" sz="1600" dirty="0"/>
              <a:t>. poplatek pouze pro takový počet osob, kolik příspěvků bude prezentováno (1 příspěvek=náklady na cestovné vč.konf.popl.pro 1 osobu)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doporučená max. výše stipendia je 8000Kč/student, stipendia je nutné vždy řádně zdůvodnit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doporučená max. výše odměny akad. pracovníka je 5000Kč/</a:t>
            </a:r>
            <a:r>
              <a:rPr lang="cs-CZ" sz="1600" dirty="0" err="1"/>
              <a:t>ak.prac</a:t>
            </a:r>
            <a:r>
              <a:rPr lang="cs-CZ" sz="1600" dirty="0"/>
              <a:t>. </a:t>
            </a:r>
            <a:r>
              <a:rPr lang="cs-CZ" sz="1600" dirty="0" err="1"/>
              <a:t>vč.odvodů</a:t>
            </a:r>
            <a:r>
              <a:rPr lang="cs-CZ" sz="1600" dirty="0"/>
              <a:t> SZP!(tj.3700+odvody)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dirty="0"/>
              <a:t>prioritou při řešení projektů je jejich úspěšné </a:t>
            </a:r>
            <a:r>
              <a:rPr lang="cs-CZ" sz="1600" dirty="0" smtClean="0"/>
              <a:t>uzavření</a:t>
            </a:r>
            <a:endParaRPr lang="cs-CZ" sz="1600" dirty="0">
              <a:solidFill>
                <a:srgbClr val="EB00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50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5070475" y="455613"/>
            <a:ext cx="4073525" cy="576262"/>
          </a:xfrm>
        </p:spPr>
        <p:txBody>
          <a:bodyPr>
            <a:normAutofit/>
          </a:bodyPr>
          <a:lstStyle/>
          <a:p>
            <a:r>
              <a:rPr lang="cs-CZ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944563" y="1600200"/>
            <a:ext cx="8199437" cy="4783138"/>
          </a:xfrm>
        </p:spPr>
        <p:txBody>
          <a:bodyPr/>
          <a:lstStyle/>
          <a:p>
            <a:r>
              <a:rPr lang="cs-CZ" sz="2000" i="1" u="sng" dirty="0"/>
              <a:t>Kontaktní osoby:</a:t>
            </a:r>
          </a:p>
          <a:p>
            <a:r>
              <a:rPr lang="cs-CZ" sz="2000" i="1" u="sng" dirty="0"/>
              <a:t>Referát</a:t>
            </a:r>
            <a:r>
              <a:rPr lang="cs-CZ" sz="2000" i="1" dirty="0"/>
              <a:t> </a:t>
            </a:r>
            <a:r>
              <a:rPr lang="cs-CZ" sz="2000" i="1" dirty="0" err="1"/>
              <a:t>VaU</a:t>
            </a:r>
            <a:r>
              <a:rPr lang="cs-CZ" sz="2000" i="1" dirty="0"/>
              <a:t>                        </a:t>
            </a:r>
            <a:r>
              <a:rPr lang="cs-CZ" sz="2800" i="1" dirty="0"/>
              <a:t>PhDr. Nella </a:t>
            </a:r>
            <a:r>
              <a:rPr lang="cs-CZ" sz="2800" i="1" dirty="0" err="1"/>
              <a:t>Mlsová</a:t>
            </a:r>
            <a:r>
              <a:rPr lang="cs-CZ" sz="2800" i="1" dirty="0"/>
              <a:t>, Ph.D.</a:t>
            </a:r>
          </a:p>
          <a:p>
            <a:r>
              <a:rPr lang="cs-CZ" sz="2000" i="1" dirty="0"/>
              <a:t>                                              </a:t>
            </a:r>
            <a:r>
              <a:rPr lang="cs-CZ" sz="1600" i="1" dirty="0"/>
              <a:t>Ing. Šárka Vítová – referentka </a:t>
            </a:r>
            <a:r>
              <a:rPr lang="cs-CZ" sz="1600" i="1" dirty="0" err="1"/>
              <a:t>VaU</a:t>
            </a:r>
            <a:endParaRPr lang="cs-CZ" sz="1600" i="1" dirty="0"/>
          </a:p>
          <a:p>
            <a:r>
              <a:rPr lang="cs-CZ" sz="2000" i="1" u="sng" dirty="0"/>
              <a:t>Centrum pedagogického výzkumu </a:t>
            </a:r>
          </a:p>
          <a:p>
            <a:r>
              <a:rPr lang="cs-CZ" sz="2000" i="1" dirty="0"/>
              <a:t>                                             PhDr. Petra Besedová, Ph.D.</a:t>
            </a:r>
            <a:br>
              <a:rPr lang="cs-CZ" sz="2000" i="1" dirty="0"/>
            </a:br>
            <a:endParaRPr lang="cs-CZ" sz="2000" i="1" dirty="0"/>
          </a:p>
          <a:p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0814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dirty="0" smtClean="0"/>
              <a:t>Přehled projektů a jejich stručná charakteristika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9623" y="1624149"/>
            <a:ext cx="2655403" cy="4783138"/>
          </a:xfrm>
          <a:solidFill>
            <a:srgbClr val="EB008D"/>
          </a:solidFill>
        </p:spPr>
        <p:txBody>
          <a:bodyPr/>
          <a:lstStyle/>
          <a:p>
            <a:pPr algn="ctr"/>
            <a:r>
              <a:rPr lang="cs-CZ" sz="1800" u="sng" dirty="0" smtClean="0">
                <a:solidFill>
                  <a:schemeClr val="bg1"/>
                </a:solidFill>
              </a:rPr>
              <a:t>Interní grantová soutěž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solidFill>
                  <a:schemeClr val="bg1"/>
                </a:solidFill>
              </a:rPr>
              <a:t>Rozvojový projekt, </a:t>
            </a:r>
            <a:endParaRPr lang="cs-CZ" sz="1400" b="0" dirty="0">
              <a:solidFill>
                <a:schemeClr val="bg1"/>
              </a:solidFill>
            </a:endParaRPr>
          </a:p>
          <a:p>
            <a:pPr marL="252000"/>
            <a:r>
              <a:rPr lang="cs-CZ" sz="1400" dirty="0" smtClean="0">
                <a:solidFill>
                  <a:schemeClr val="bg1"/>
                </a:solidFill>
              </a:rPr>
              <a:t>podpora </a:t>
            </a:r>
            <a:r>
              <a:rPr lang="cs-CZ" sz="1400" dirty="0">
                <a:solidFill>
                  <a:schemeClr val="bg1"/>
                </a:solidFill>
              </a:rPr>
              <a:t>pedagogické práce a </a:t>
            </a:r>
            <a:r>
              <a:rPr lang="cs-CZ" sz="1400" dirty="0" smtClean="0">
                <a:solidFill>
                  <a:schemeClr val="bg1"/>
                </a:solidFill>
              </a:rPr>
              <a:t>inovace </a:t>
            </a:r>
            <a:r>
              <a:rPr lang="cs-CZ" sz="1400" dirty="0">
                <a:solidFill>
                  <a:schemeClr val="bg1"/>
                </a:solidFill>
              </a:rPr>
              <a:t>studijních programů, oborů, předmětů</a:t>
            </a:r>
          </a:p>
          <a:p>
            <a:pPr algn="ctr"/>
            <a:endParaRPr lang="cs-CZ" sz="1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solidFill>
                  <a:schemeClr val="bg1"/>
                </a:solidFill>
              </a:rPr>
              <a:t>Financování</a:t>
            </a:r>
          </a:p>
          <a:p>
            <a:pPr marL="252000"/>
            <a:r>
              <a:rPr lang="cs-CZ" sz="1400" dirty="0" smtClean="0">
                <a:solidFill>
                  <a:schemeClr val="bg1"/>
                </a:solidFill>
              </a:rPr>
              <a:t>z </a:t>
            </a:r>
            <a:r>
              <a:rPr lang="cs-CZ" sz="1400" dirty="0">
                <a:solidFill>
                  <a:schemeClr val="bg1"/>
                </a:solidFill>
              </a:rPr>
              <a:t>prostředků IRP </a:t>
            </a:r>
            <a:r>
              <a:rPr lang="cs-CZ" sz="1400" dirty="0" smtClean="0">
                <a:solidFill>
                  <a:schemeClr val="bg1"/>
                </a:solidFill>
              </a:rPr>
              <a:t>2018</a:t>
            </a:r>
            <a:endParaRPr lang="cs-CZ" sz="1400" dirty="0">
              <a:solidFill>
                <a:schemeClr val="bg1"/>
              </a:solidFill>
            </a:endParaRPr>
          </a:p>
          <a:p>
            <a:pPr marL="252000"/>
            <a:endParaRPr lang="cs-CZ" sz="1000" dirty="0" smtClean="0">
              <a:solidFill>
                <a:schemeClr val="bg1"/>
              </a:solidFill>
            </a:endParaRPr>
          </a:p>
          <a:p>
            <a:pPr marL="321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solidFill>
                  <a:schemeClr val="bg1"/>
                </a:solidFill>
              </a:rPr>
              <a:t>Publikační výstup, podmínkou je alespoň </a:t>
            </a:r>
            <a:r>
              <a:rPr lang="cs-CZ" sz="1400" u="sng" dirty="0">
                <a:solidFill>
                  <a:schemeClr val="bg1"/>
                </a:solidFill>
              </a:rPr>
              <a:t>jeden kontrolovatelný </a:t>
            </a:r>
            <a:r>
              <a:rPr lang="cs-CZ" sz="1400" u="sng" dirty="0" smtClean="0">
                <a:solidFill>
                  <a:schemeClr val="bg1"/>
                </a:solidFill>
              </a:rPr>
              <a:t>výstup </a:t>
            </a:r>
            <a:r>
              <a:rPr lang="cs-CZ" sz="1400" dirty="0" smtClean="0">
                <a:solidFill>
                  <a:schemeClr val="bg1"/>
                </a:solidFill>
              </a:rPr>
              <a:t>, nemusí </a:t>
            </a:r>
            <a:r>
              <a:rPr lang="cs-CZ" sz="1400" dirty="0">
                <a:solidFill>
                  <a:schemeClr val="bg1"/>
                </a:solidFill>
              </a:rPr>
              <a:t>jít o výstup s vazbou na </a:t>
            </a:r>
            <a:r>
              <a:rPr lang="cs-CZ" sz="1400" dirty="0" smtClean="0">
                <a:solidFill>
                  <a:schemeClr val="bg1"/>
                </a:solidFill>
              </a:rPr>
              <a:t>RIV</a:t>
            </a:r>
            <a:endParaRPr lang="cs-CZ" sz="1200" dirty="0">
              <a:solidFill>
                <a:schemeClr val="bg1"/>
              </a:solidFill>
            </a:endParaRPr>
          </a:p>
          <a:p>
            <a:pPr marL="36000"/>
            <a:endParaRPr lang="cs-CZ" sz="16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solidFill>
                  <a:schemeClr val="bg1"/>
                </a:solidFill>
              </a:rPr>
              <a:t>Řešitelem může být pouze akademický pracovník, student fakulty event. externí pracovník fakulty</a:t>
            </a:r>
            <a:endParaRPr lang="cs-CZ" sz="1400" dirty="0"/>
          </a:p>
          <a:p>
            <a:endParaRPr lang="cs-CZ" sz="1600" dirty="0" smtClean="0">
              <a:solidFill>
                <a:schemeClr val="bg1"/>
              </a:solidFill>
            </a:endParaRPr>
          </a:p>
          <a:p>
            <a:endParaRPr lang="cs-CZ" sz="1600" dirty="0">
              <a:solidFill>
                <a:schemeClr val="bg1"/>
              </a:solidFill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3174802" y="1624149"/>
            <a:ext cx="2645835" cy="4783138"/>
          </a:xfrm>
          <a:prstGeom prst="rect">
            <a:avLst/>
          </a:prstGeom>
          <a:solidFill>
            <a:srgbClr val="EB008D"/>
          </a:solidFill>
          <a:ln>
            <a:noFill/>
          </a:ln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600" b="1" kern="1200">
                <a:solidFill>
                  <a:schemeClr val="tx1"/>
                </a:solidFill>
                <a:latin typeface="Comenia Sans" panose="02000503080000020004" pitchFamily="50" charset="-18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800" u="sng" dirty="0" smtClean="0">
                <a:solidFill>
                  <a:schemeClr val="bg1"/>
                </a:solidFill>
              </a:rPr>
              <a:t>Specifický výzkum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solidFill>
                  <a:schemeClr val="bg1"/>
                </a:solidFill>
              </a:rPr>
              <a:t>Vědecko- výzkumný projekt, podporující řešení vědecko- výzkumného tématu v souladu s oborovým profilem fakulty </a:t>
            </a:r>
            <a:endParaRPr lang="cs-CZ" sz="1400" dirty="0">
              <a:solidFill>
                <a:schemeClr val="bg1"/>
              </a:solidFill>
            </a:endParaRPr>
          </a:p>
          <a:p>
            <a:pPr algn="ctr"/>
            <a:endParaRPr lang="cs-CZ" sz="12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bg1"/>
                </a:solidFill>
              </a:rPr>
              <a:t>Financování</a:t>
            </a:r>
          </a:p>
          <a:p>
            <a:pPr marL="252000"/>
            <a:r>
              <a:rPr lang="cs-CZ" sz="1400" dirty="0">
                <a:solidFill>
                  <a:schemeClr val="bg1"/>
                </a:solidFill>
              </a:rPr>
              <a:t>z prostředků </a:t>
            </a:r>
            <a:r>
              <a:rPr lang="cs-CZ" sz="1400" dirty="0" smtClean="0">
                <a:solidFill>
                  <a:schemeClr val="bg1"/>
                </a:solidFill>
              </a:rPr>
              <a:t>MŠMT </a:t>
            </a:r>
            <a:endParaRPr lang="cs-CZ" sz="1400" dirty="0">
              <a:solidFill>
                <a:schemeClr val="bg1"/>
              </a:solidFill>
            </a:endParaRPr>
          </a:p>
          <a:p>
            <a:pPr marL="252000"/>
            <a:endParaRPr lang="cs-CZ" sz="1100" dirty="0">
              <a:solidFill>
                <a:schemeClr val="bg1"/>
              </a:solidFill>
            </a:endParaRPr>
          </a:p>
          <a:p>
            <a:pPr marL="321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bg1"/>
                </a:solidFill>
              </a:rPr>
              <a:t>Publikační </a:t>
            </a:r>
            <a:r>
              <a:rPr lang="cs-CZ" sz="1400" dirty="0" smtClean="0">
                <a:solidFill>
                  <a:schemeClr val="bg1"/>
                </a:solidFill>
              </a:rPr>
              <a:t>výstupy s</a:t>
            </a:r>
            <a:r>
              <a:rPr lang="cs-CZ" sz="1400" dirty="0">
                <a:solidFill>
                  <a:schemeClr val="bg1"/>
                </a:solidFill>
              </a:rPr>
              <a:t> vazbou na </a:t>
            </a:r>
            <a:r>
              <a:rPr lang="cs-CZ" sz="1400" dirty="0" smtClean="0">
                <a:solidFill>
                  <a:schemeClr val="bg1"/>
                </a:solidFill>
              </a:rPr>
              <a:t>RIV, jejich </a:t>
            </a:r>
            <a:r>
              <a:rPr lang="cs-CZ" sz="1400" u="sng" dirty="0" smtClean="0">
                <a:solidFill>
                  <a:schemeClr val="bg1"/>
                </a:solidFill>
              </a:rPr>
              <a:t>spoluautory musí být studenti </a:t>
            </a:r>
          </a:p>
          <a:p>
            <a:pPr marL="321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1400" u="sng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solidFill>
                  <a:schemeClr val="bg1"/>
                </a:solidFill>
              </a:rPr>
              <a:t>Řešitelem projektu je student doktorského stud. programu, akademický pracovník </a:t>
            </a:r>
            <a:r>
              <a:rPr lang="cs-CZ" sz="1400" dirty="0" err="1" smtClean="0">
                <a:solidFill>
                  <a:schemeClr val="bg1"/>
                </a:solidFill>
              </a:rPr>
              <a:t>PdF</a:t>
            </a:r>
            <a:endParaRPr lang="cs-CZ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solidFill>
                  <a:schemeClr val="bg1"/>
                </a:solidFill>
              </a:rPr>
              <a:t>Nutná podmínka: zapojení studentů </a:t>
            </a:r>
            <a:r>
              <a:rPr lang="cs-CZ" sz="1400" dirty="0" err="1" smtClean="0">
                <a:solidFill>
                  <a:schemeClr val="bg1"/>
                </a:solidFill>
              </a:rPr>
              <a:t>mgr.</a:t>
            </a:r>
            <a:r>
              <a:rPr lang="cs-CZ" sz="1400" dirty="0" smtClean="0">
                <a:solidFill>
                  <a:schemeClr val="bg1"/>
                </a:solidFill>
              </a:rPr>
              <a:t>  stud. oborů do projektu</a:t>
            </a:r>
            <a:endParaRPr lang="cs-CZ" sz="1400" dirty="0">
              <a:solidFill>
                <a:schemeClr val="bg1"/>
              </a:solidFill>
            </a:endParaRPr>
          </a:p>
          <a:p>
            <a:pPr algn="ctr"/>
            <a:endParaRPr lang="cs-CZ" sz="1600" u="sng" dirty="0" smtClean="0">
              <a:solidFill>
                <a:schemeClr val="bg1"/>
              </a:solidFill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 bwMode="auto">
          <a:xfrm>
            <a:off x="5990412" y="1624149"/>
            <a:ext cx="2696388" cy="4783138"/>
          </a:xfrm>
          <a:prstGeom prst="rect">
            <a:avLst/>
          </a:prstGeom>
          <a:solidFill>
            <a:srgbClr val="EB008D"/>
          </a:solidFill>
          <a:ln>
            <a:noFill/>
          </a:ln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600" b="1" kern="1200">
                <a:solidFill>
                  <a:schemeClr val="tx1"/>
                </a:solidFill>
                <a:latin typeface="Comenia Sans" panose="02000503080000020004" pitchFamily="50" charset="-18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800" u="sng" dirty="0" smtClean="0">
                <a:solidFill>
                  <a:schemeClr val="bg1"/>
                </a:solidFill>
              </a:rPr>
              <a:t>Podpora Excelence</a:t>
            </a:r>
          </a:p>
          <a:p>
            <a:r>
              <a:rPr lang="cs-CZ" sz="1600" dirty="0" smtClean="0">
                <a:solidFill>
                  <a:schemeClr val="bg1"/>
                </a:solidFill>
              </a:rPr>
              <a:t>  vyhlášení  jaro 2018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bg1"/>
                </a:solidFill>
              </a:rPr>
              <a:t>Vědecko- výzkumný projekt, podporující řešení vědecko- výzkumného tématu v souladu s oborovým profilem fakulty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bg1"/>
                </a:solidFill>
              </a:rPr>
              <a:t>Financování</a:t>
            </a:r>
          </a:p>
          <a:p>
            <a:pPr marL="252000"/>
            <a:r>
              <a:rPr lang="cs-CZ" sz="1400" dirty="0">
                <a:solidFill>
                  <a:schemeClr val="bg1"/>
                </a:solidFill>
              </a:rPr>
              <a:t>z prostředků MŠMT </a:t>
            </a:r>
            <a:r>
              <a:rPr lang="cs-CZ" sz="1400" dirty="0" smtClean="0">
                <a:solidFill>
                  <a:schemeClr val="bg1"/>
                </a:solidFill>
              </a:rPr>
              <a:t>(RVO)</a:t>
            </a:r>
          </a:p>
          <a:p>
            <a:pPr marL="252000"/>
            <a:endParaRPr lang="cs-CZ" sz="1000" dirty="0">
              <a:solidFill>
                <a:schemeClr val="bg1"/>
              </a:solidFill>
            </a:endParaRPr>
          </a:p>
          <a:p>
            <a:pPr marL="321750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bg1"/>
                </a:solidFill>
              </a:rPr>
              <a:t>Publikační </a:t>
            </a:r>
            <a:r>
              <a:rPr lang="cs-CZ" sz="1400" dirty="0" smtClean="0">
                <a:solidFill>
                  <a:schemeClr val="bg1"/>
                </a:solidFill>
              </a:rPr>
              <a:t>výstupy </a:t>
            </a:r>
            <a:r>
              <a:rPr lang="cs-CZ" sz="1400" dirty="0">
                <a:solidFill>
                  <a:schemeClr val="bg1"/>
                </a:solidFill>
              </a:rPr>
              <a:t>s vazbou na RIV</a:t>
            </a:r>
            <a:endParaRPr lang="cs-CZ" sz="1400" dirty="0" smtClean="0">
              <a:solidFill>
                <a:schemeClr val="bg1"/>
              </a:solidFill>
            </a:endParaRPr>
          </a:p>
          <a:p>
            <a:pPr marL="36000"/>
            <a:endParaRPr lang="cs-CZ" sz="1600" dirty="0">
              <a:solidFill>
                <a:schemeClr val="bg1"/>
              </a:solidFill>
            </a:endParaRPr>
          </a:p>
          <a:p>
            <a:pPr marL="36000"/>
            <a:endParaRPr lang="cs-CZ" sz="1600" u="sng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bg1"/>
                </a:solidFill>
              </a:rPr>
              <a:t>Řešitelem může být pouze </a:t>
            </a:r>
            <a:r>
              <a:rPr lang="cs-CZ" sz="1400" dirty="0" smtClean="0">
                <a:solidFill>
                  <a:schemeClr val="bg1"/>
                </a:solidFill>
              </a:rPr>
              <a:t>akademický pracovník fakulty </a:t>
            </a:r>
            <a:endParaRPr lang="cs-CZ" sz="1400" dirty="0">
              <a:solidFill>
                <a:schemeClr val="bg1"/>
              </a:solidFill>
            </a:endParaRPr>
          </a:p>
          <a:p>
            <a:endParaRPr lang="cs-CZ" sz="1600" dirty="0">
              <a:solidFill>
                <a:schemeClr val="bg1"/>
              </a:solidFill>
            </a:endParaRPr>
          </a:p>
          <a:p>
            <a:r>
              <a:rPr lang="cs-CZ" sz="1600" dirty="0" smtClean="0"/>
              <a:t>	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29748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dirty="0" smtClean="0"/>
              <a:t>Harmonogram podporovaných projektů pro rok 2018 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4411" y="1624149"/>
            <a:ext cx="2717372" cy="4783138"/>
          </a:xfrm>
          <a:solidFill>
            <a:srgbClr val="EB008D"/>
          </a:solidFill>
        </p:spPr>
        <p:txBody>
          <a:bodyPr/>
          <a:lstStyle/>
          <a:p>
            <a:pPr algn="ctr"/>
            <a:r>
              <a:rPr lang="cs-CZ" sz="1800" u="sng" dirty="0" smtClean="0">
                <a:solidFill>
                  <a:schemeClr val="bg1"/>
                </a:solidFill>
              </a:rPr>
              <a:t>Interní grantová soutěž </a:t>
            </a:r>
          </a:p>
          <a:p>
            <a:pPr algn="ctr"/>
            <a:endParaRPr lang="cs-CZ" sz="1400" dirty="0" smtClean="0">
              <a:solidFill>
                <a:schemeClr val="bg1"/>
              </a:solidFill>
            </a:endParaRPr>
          </a:p>
          <a:p>
            <a:pPr algn="ctr"/>
            <a:r>
              <a:rPr lang="cs-CZ" sz="1400" dirty="0" smtClean="0">
                <a:solidFill>
                  <a:schemeClr val="bg1"/>
                </a:solidFill>
              </a:rPr>
              <a:t>rozhodnutí </a:t>
            </a:r>
            <a:r>
              <a:rPr lang="cs-CZ" sz="1400" dirty="0">
                <a:solidFill>
                  <a:schemeClr val="bg1"/>
                </a:solidFill>
              </a:rPr>
              <a:t>děkana č. </a:t>
            </a:r>
            <a:r>
              <a:rPr lang="cs-CZ" sz="1400" dirty="0" smtClean="0">
                <a:solidFill>
                  <a:schemeClr val="bg1"/>
                </a:solidFill>
              </a:rPr>
              <a:t>30/2017</a:t>
            </a:r>
          </a:p>
          <a:p>
            <a:pPr algn="ctr"/>
            <a:r>
              <a:rPr lang="cs-CZ" sz="1400" dirty="0">
                <a:solidFill>
                  <a:schemeClr val="bg1"/>
                </a:solidFill>
              </a:rPr>
              <a:t>s</a:t>
            </a:r>
            <a:r>
              <a:rPr lang="cs-CZ" sz="1400" dirty="0" smtClean="0">
                <a:solidFill>
                  <a:schemeClr val="bg1"/>
                </a:solidFill>
              </a:rPr>
              <a:t>měrnice kvestora č. 5/2017</a:t>
            </a:r>
            <a:endParaRPr lang="cs-CZ" sz="1400" dirty="0">
              <a:solidFill>
                <a:schemeClr val="bg1"/>
              </a:solidFill>
            </a:endParaRPr>
          </a:p>
          <a:p>
            <a:endParaRPr lang="cs-CZ" sz="1400" dirty="0" smtClean="0">
              <a:solidFill>
                <a:schemeClr val="bg1"/>
              </a:solidFill>
            </a:endParaRPr>
          </a:p>
          <a:p>
            <a:pPr marL="36000"/>
            <a:r>
              <a:rPr lang="cs-CZ" sz="1400" dirty="0" smtClean="0">
                <a:solidFill>
                  <a:schemeClr val="bg1"/>
                </a:solidFill>
              </a:rPr>
              <a:t>Konečný </a:t>
            </a:r>
            <a:r>
              <a:rPr lang="cs-CZ" sz="1400" dirty="0">
                <a:solidFill>
                  <a:schemeClr val="bg1"/>
                </a:solidFill>
              </a:rPr>
              <a:t>termín odevzdávání návrhů projektů </a:t>
            </a:r>
            <a:r>
              <a:rPr lang="cs-CZ" sz="1400" dirty="0" smtClean="0">
                <a:solidFill>
                  <a:schemeClr val="bg1"/>
                </a:solidFill>
              </a:rPr>
              <a:t>do   </a:t>
            </a:r>
            <a:r>
              <a:rPr lang="cs-CZ" sz="1600" u="sng" dirty="0" smtClean="0">
                <a:solidFill>
                  <a:schemeClr val="bg1"/>
                </a:solidFill>
              </a:rPr>
              <a:t>10.1.2018</a:t>
            </a:r>
          </a:p>
          <a:p>
            <a:pPr marL="36000"/>
            <a:endParaRPr lang="cs-CZ" sz="1600" dirty="0" smtClean="0">
              <a:solidFill>
                <a:schemeClr val="bg1"/>
              </a:solidFill>
            </a:endParaRPr>
          </a:p>
          <a:p>
            <a:pPr marL="36000"/>
            <a:r>
              <a:rPr lang="cs-CZ" sz="1600" dirty="0" smtClean="0">
                <a:solidFill>
                  <a:schemeClr val="bg1"/>
                </a:solidFill>
              </a:rPr>
              <a:t>Evaluace hodnotící komisí</a:t>
            </a:r>
            <a:endParaRPr lang="cs-CZ" sz="1600" dirty="0">
              <a:solidFill>
                <a:schemeClr val="bg1"/>
              </a:solidFill>
            </a:endParaRPr>
          </a:p>
          <a:p>
            <a:pPr marL="36000"/>
            <a:endParaRPr lang="cs-CZ" sz="1600" dirty="0">
              <a:solidFill>
                <a:schemeClr val="bg1"/>
              </a:solidFill>
            </a:endParaRPr>
          </a:p>
          <a:p>
            <a:pPr marL="36000"/>
            <a:r>
              <a:rPr lang="cs-CZ" sz="1400" dirty="0" smtClean="0">
                <a:solidFill>
                  <a:schemeClr val="bg1"/>
                </a:solidFill>
              </a:rPr>
              <a:t>Vyhlášení výsledků do </a:t>
            </a:r>
            <a:r>
              <a:rPr lang="cs-CZ" sz="1600" u="sng" dirty="0" smtClean="0">
                <a:solidFill>
                  <a:schemeClr val="bg1"/>
                </a:solidFill>
              </a:rPr>
              <a:t>12.2.2018</a:t>
            </a:r>
          </a:p>
          <a:p>
            <a:endParaRPr lang="cs-CZ" sz="1600" dirty="0" smtClean="0">
              <a:solidFill>
                <a:schemeClr val="bg1"/>
              </a:solidFill>
            </a:endParaRPr>
          </a:p>
          <a:p>
            <a:endParaRPr lang="cs-CZ" sz="1600" dirty="0">
              <a:solidFill>
                <a:schemeClr val="bg1"/>
              </a:solidFill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4966532" y="1624149"/>
            <a:ext cx="2645835" cy="4783138"/>
          </a:xfrm>
          <a:prstGeom prst="rect">
            <a:avLst/>
          </a:prstGeom>
          <a:solidFill>
            <a:srgbClr val="EB008D"/>
          </a:solidFill>
          <a:ln>
            <a:noFill/>
          </a:ln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600" b="1" kern="1200">
                <a:solidFill>
                  <a:schemeClr val="tx1"/>
                </a:solidFill>
                <a:latin typeface="Comenia Sans" panose="02000503080000020004" pitchFamily="50" charset="-18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800" u="sng" dirty="0" smtClean="0">
                <a:solidFill>
                  <a:schemeClr val="bg1"/>
                </a:solidFill>
              </a:rPr>
              <a:t>Specifický výzkum</a:t>
            </a:r>
          </a:p>
          <a:p>
            <a:pPr algn="ctr"/>
            <a:endParaRPr lang="cs-CZ" sz="1600" u="sng" dirty="0" smtClean="0">
              <a:solidFill>
                <a:schemeClr val="bg1"/>
              </a:solidFill>
            </a:endParaRPr>
          </a:p>
          <a:p>
            <a:pPr algn="ctr"/>
            <a:r>
              <a:rPr lang="cs-CZ" sz="1400" dirty="0" smtClean="0">
                <a:solidFill>
                  <a:schemeClr val="bg1"/>
                </a:solidFill>
              </a:rPr>
              <a:t>rozhodnutí děkana č. 29/2017</a:t>
            </a:r>
          </a:p>
          <a:p>
            <a:r>
              <a:rPr lang="cs-CZ" sz="1400" dirty="0" smtClean="0">
                <a:solidFill>
                  <a:schemeClr val="bg1"/>
                </a:solidFill>
              </a:rPr>
              <a:t>  směrnice kvestora č. 4/2017</a:t>
            </a:r>
          </a:p>
          <a:p>
            <a:endParaRPr lang="cs-CZ" sz="1400" dirty="0" smtClean="0">
              <a:solidFill>
                <a:schemeClr val="bg1"/>
              </a:solidFill>
            </a:endParaRPr>
          </a:p>
          <a:p>
            <a:pPr marL="36000"/>
            <a:r>
              <a:rPr lang="cs-CZ" sz="1400" dirty="0" smtClean="0">
                <a:solidFill>
                  <a:schemeClr val="bg1"/>
                </a:solidFill>
              </a:rPr>
              <a:t>Konečný termín odevzdávání návrhů projektů do   </a:t>
            </a:r>
            <a:r>
              <a:rPr lang="cs-CZ" sz="1600" u="sng" dirty="0" smtClean="0">
                <a:solidFill>
                  <a:schemeClr val="bg1"/>
                </a:solidFill>
              </a:rPr>
              <a:t>5. 2. 2018</a:t>
            </a:r>
          </a:p>
          <a:p>
            <a:pPr marL="36000"/>
            <a:endParaRPr lang="cs-CZ" sz="1600" dirty="0" smtClean="0">
              <a:solidFill>
                <a:schemeClr val="bg1"/>
              </a:solidFill>
            </a:endParaRPr>
          </a:p>
          <a:p>
            <a:pPr marL="36000"/>
            <a:r>
              <a:rPr lang="cs-CZ" sz="1600" dirty="0">
                <a:solidFill>
                  <a:schemeClr val="bg1"/>
                </a:solidFill>
              </a:rPr>
              <a:t>Evaluace hodnotící komisí</a:t>
            </a:r>
          </a:p>
          <a:p>
            <a:pPr marL="36000"/>
            <a:endParaRPr lang="cs-CZ" sz="1600" dirty="0">
              <a:solidFill>
                <a:schemeClr val="bg1"/>
              </a:solidFill>
            </a:endParaRPr>
          </a:p>
          <a:p>
            <a:pPr marL="36000"/>
            <a:r>
              <a:rPr lang="cs-CZ" sz="1400" dirty="0" smtClean="0">
                <a:solidFill>
                  <a:schemeClr val="bg1"/>
                </a:solidFill>
              </a:rPr>
              <a:t>Vyhlášení výsledků do </a:t>
            </a:r>
            <a:r>
              <a:rPr lang="cs-CZ" sz="1600" u="sng" dirty="0" smtClean="0">
                <a:solidFill>
                  <a:schemeClr val="bg1"/>
                </a:solidFill>
              </a:rPr>
              <a:t>5. 3. 2018</a:t>
            </a:r>
          </a:p>
          <a:p>
            <a:endParaRPr lang="cs-CZ" sz="1600" u="sng" dirty="0">
              <a:solidFill>
                <a:schemeClr val="bg1"/>
              </a:solidFill>
            </a:endParaRPr>
          </a:p>
          <a:p>
            <a:pPr algn="ctr"/>
            <a:r>
              <a:rPr lang="cs-CZ" sz="1600" dirty="0" smtClean="0">
                <a:solidFill>
                  <a:schemeClr val="bg1"/>
                </a:solidFill>
              </a:rPr>
              <a:t> </a:t>
            </a:r>
            <a:endParaRPr lang="cs-CZ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25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dirty="0"/>
              <a:t>Harmonogram podporovaných projektů pro rok </a:t>
            </a:r>
            <a:r>
              <a:rPr lang="cs-CZ" sz="2000" dirty="0" smtClean="0"/>
              <a:t>2018 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50336" y="1624148"/>
            <a:ext cx="2717372" cy="4783138"/>
          </a:xfrm>
          <a:solidFill>
            <a:srgbClr val="EB008D"/>
          </a:solidFill>
        </p:spPr>
        <p:txBody>
          <a:bodyPr/>
          <a:lstStyle/>
          <a:p>
            <a:pPr algn="ctr"/>
            <a:r>
              <a:rPr lang="cs-CZ" sz="1800" u="sng" dirty="0" smtClean="0">
                <a:solidFill>
                  <a:schemeClr val="bg1"/>
                </a:solidFill>
              </a:rPr>
              <a:t>Interní grantová soutěž </a:t>
            </a:r>
          </a:p>
          <a:p>
            <a:pPr algn="ctr"/>
            <a:r>
              <a:rPr lang="cs-CZ" sz="1400" dirty="0">
                <a:solidFill>
                  <a:schemeClr val="bg1"/>
                </a:solidFill>
              </a:rPr>
              <a:t>(1 </a:t>
            </a:r>
            <a:r>
              <a:rPr lang="cs-CZ" sz="1400" dirty="0" smtClean="0">
                <a:solidFill>
                  <a:schemeClr val="bg1"/>
                </a:solidFill>
              </a:rPr>
              <a:t>letý projekt)</a:t>
            </a:r>
            <a:endParaRPr lang="cs-CZ" sz="1400" dirty="0">
              <a:solidFill>
                <a:schemeClr val="bg1"/>
              </a:solidFill>
            </a:endParaRPr>
          </a:p>
          <a:p>
            <a:pPr marL="36000"/>
            <a:endParaRPr lang="cs-CZ" sz="1200" dirty="0" smtClean="0">
              <a:solidFill>
                <a:schemeClr val="bg1"/>
              </a:solidFill>
            </a:endParaRPr>
          </a:p>
          <a:p>
            <a:pPr marL="36000"/>
            <a:r>
              <a:rPr lang="cs-CZ" sz="1200" dirty="0" smtClean="0">
                <a:solidFill>
                  <a:schemeClr val="bg1"/>
                </a:solidFill>
              </a:rPr>
              <a:t>doporučená  min.  finanční dotace je </a:t>
            </a:r>
          </a:p>
          <a:p>
            <a:pPr marL="36000"/>
            <a:r>
              <a:rPr lang="cs-CZ" sz="1200" dirty="0">
                <a:solidFill>
                  <a:schemeClr val="bg1"/>
                </a:solidFill>
              </a:rPr>
              <a:t> </a:t>
            </a:r>
            <a:r>
              <a:rPr lang="cs-CZ" sz="1200" dirty="0" smtClean="0">
                <a:solidFill>
                  <a:schemeClr val="bg1"/>
                </a:solidFill>
              </a:rPr>
              <a:t>                50 000,- </a:t>
            </a:r>
          </a:p>
          <a:p>
            <a:r>
              <a:rPr lang="cs-CZ" sz="1600" dirty="0" smtClean="0">
                <a:solidFill>
                  <a:schemeClr val="bg1"/>
                </a:solidFill>
              </a:rPr>
              <a:t> </a:t>
            </a:r>
          </a:p>
          <a:p>
            <a:r>
              <a:rPr lang="cs-CZ" sz="1400" dirty="0" smtClean="0">
                <a:solidFill>
                  <a:schemeClr val="bg1"/>
                </a:solidFill>
              </a:rPr>
              <a:t>Předpokládaný počátek </a:t>
            </a:r>
            <a:r>
              <a:rPr lang="cs-CZ" sz="1400" dirty="0">
                <a:solidFill>
                  <a:schemeClr val="bg1"/>
                </a:solidFill>
              </a:rPr>
              <a:t>řešení projektu </a:t>
            </a:r>
            <a:r>
              <a:rPr lang="cs-CZ" sz="1400" u="sng" dirty="0" smtClean="0">
                <a:solidFill>
                  <a:schemeClr val="bg1"/>
                </a:solidFill>
              </a:rPr>
              <a:t>od </a:t>
            </a:r>
            <a:r>
              <a:rPr lang="cs-CZ" sz="1600" dirty="0" smtClean="0">
                <a:solidFill>
                  <a:schemeClr val="bg1"/>
                </a:solidFill>
              </a:rPr>
              <a:t> </a:t>
            </a:r>
            <a:r>
              <a:rPr lang="cs-CZ" sz="1600" u="sng" dirty="0">
                <a:solidFill>
                  <a:schemeClr val="bg1"/>
                </a:solidFill>
              </a:rPr>
              <a:t>1. 3. </a:t>
            </a:r>
            <a:r>
              <a:rPr lang="cs-CZ" sz="1600" u="sng" dirty="0" smtClean="0">
                <a:solidFill>
                  <a:schemeClr val="bg1"/>
                </a:solidFill>
              </a:rPr>
              <a:t>2018</a:t>
            </a:r>
            <a:endParaRPr lang="cs-CZ" sz="1600" u="sng" dirty="0">
              <a:solidFill>
                <a:schemeClr val="bg1"/>
              </a:solidFill>
            </a:endParaRPr>
          </a:p>
          <a:p>
            <a:r>
              <a:rPr lang="cs-CZ" sz="1600" u="sng" dirty="0" smtClean="0">
                <a:solidFill>
                  <a:schemeClr val="bg1"/>
                </a:solidFill>
              </a:rPr>
              <a:t>Uzavření </a:t>
            </a:r>
            <a:r>
              <a:rPr lang="cs-CZ" sz="1600" u="sng" dirty="0">
                <a:solidFill>
                  <a:schemeClr val="bg1"/>
                </a:solidFill>
              </a:rPr>
              <a:t>ekonom. náležitostí</a:t>
            </a:r>
            <a:endParaRPr lang="cs-CZ" sz="1600" u="sng" dirty="0" smtClean="0">
              <a:solidFill>
                <a:schemeClr val="bg1"/>
              </a:solidFill>
            </a:endParaRPr>
          </a:p>
          <a:p>
            <a:r>
              <a:rPr lang="cs-CZ" sz="1600" dirty="0" smtClean="0">
                <a:solidFill>
                  <a:schemeClr val="bg1"/>
                </a:solidFill>
              </a:rPr>
              <a:t>           do </a:t>
            </a:r>
            <a:r>
              <a:rPr lang="cs-CZ" sz="1600" u="sng" dirty="0" smtClean="0">
                <a:solidFill>
                  <a:schemeClr val="bg1"/>
                </a:solidFill>
              </a:rPr>
              <a:t>30. 11. 2018 !!</a:t>
            </a:r>
          </a:p>
          <a:p>
            <a:pPr marL="36000"/>
            <a:endParaRPr lang="cs-CZ" sz="1600" dirty="0" smtClean="0">
              <a:solidFill>
                <a:schemeClr val="bg1"/>
              </a:solidFill>
            </a:endParaRPr>
          </a:p>
          <a:p>
            <a:pPr marL="36000"/>
            <a:r>
              <a:rPr lang="cs-CZ" sz="1600" dirty="0" smtClean="0">
                <a:solidFill>
                  <a:schemeClr val="bg1"/>
                </a:solidFill>
              </a:rPr>
              <a:t>Odevzdání závěr. zpráv</a:t>
            </a:r>
          </a:p>
          <a:p>
            <a:pPr marL="108000"/>
            <a:r>
              <a:rPr lang="cs-CZ" sz="1600" dirty="0" smtClean="0">
                <a:solidFill>
                  <a:schemeClr val="bg1"/>
                </a:solidFill>
              </a:rPr>
              <a:t>             </a:t>
            </a:r>
            <a:r>
              <a:rPr lang="cs-CZ" sz="1600" dirty="0">
                <a:solidFill>
                  <a:schemeClr val="bg1"/>
                </a:solidFill>
              </a:rPr>
              <a:t>do </a:t>
            </a:r>
            <a:r>
              <a:rPr lang="cs-CZ" sz="1600" u="sng" dirty="0">
                <a:solidFill>
                  <a:schemeClr val="bg1"/>
                </a:solidFill>
              </a:rPr>
              <a:t>3</a:t>
            </a:r>
            <a:r>
              <a:rPr lang="cs-CZ" sz="1600" u="sng" dirty="0" smtClean="0">
                <a:solidFill>
                  <a:schemeClr val="bg1"/>
                </a:solidFill>
              </a:rPr>
              <a:t>. </a:t>
            </a:r>
            <a:r>
              <a:rPr lang="cs-CZ" sz="1600" u="sng" dirty="0">
                <a:solidFill>
                  <a:schemeClr val="bg1"/>
                </a:solidFill>
              </a:rPr>
              <a:t>1. </a:t>
            </a:r>
            <a:r>
              <a:rPr lang="cs-CZ" sz="1600" u="sng" dirty="0" smtClean="0">
                <a:solidFill>
                  <a:schemeClr val="bg1"/>
                </a:solidFill>
              </a:rPr>
              <a:t>2019</a:t>
            </a:r>
            <a:endParaRPr lang="cs-CZ" sz="1600" dirty="0">
              <a:solidFill>
                <a:schemeClr val="bg1"/>
              </a:solidFill>
            </a:endParaRPr>
          </a:p>
          <a:p>
            <a:pPr marL="36000"/>
            <a:r>
              <a:rPr lang="cs-CZ" sz="1600" dirty="0" smtClean="0">
                <a:solidFill>
                  <a:schemeClr val="bg1"/>
                </a:solidFill>
              </a:rPr>
              <a:t>Oponentní řízení </a:t>
            </a:r>
          </a:p>
          <a:p>
            <a:r>
              <a:rPr lang="cs-CZ" sz="1600" dirty="0" smtClean="0">
                <a:solidFill>
                  <a:schemeClr val="bg1"/>
                </a:solidFill>
              </a:rPr>
              <a:t>               do </a:t>
            </a:r>
            <a:r>
              <a:rPr lang="cs-CZ" sz="1600" u="sng" dirty="0" smtClean="0">
                <a:solidFill>
                  <a:schemeClr val="bg1"/>
                </a:solidFill>
              </a:rPr>
              <a:t> 31. ledna 2019</a:t>
            </a:r>
            <a:endParaRPr lang="cs-CZ" sz="1600" dirty="0">
              <a:solidFill>
                <a:schemeClr val="bg1"/>
              </a:solidFill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5201310" y="1624149"/>
            <a:ext cx="2645835" cy="4783138"/>
          </a:xfrm>
          <a:prstGeom prst="rect">
            <a:avLst/>
          </a:prstGeom>
          <a:solidFill>
            <a:srgbClr val="EB008D"/>
          </a:solidFill>
          <a:ln>
            <a:noFill/>
          </a:ln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600" b="1" kern="1200">
                <a:solidFill>
                  <a:schemeClr val="tx1"/>
                </a:solidFill>
                <a:latin typeface="Comenia Sans" panose="02000503080000020004" pitchFamily="50" charset="-18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800" u="sng" dirty="0" smtClean="0">
                <a:solidFill>
                  <a:schemeClr val="bg1"/>
                </a:solidFill>
              </a:rPr>
              <a:t>Specifický výzkum</a:t>
            </a:r>
          </a:p>
          <a:p>
            <a:r>
              <a:rPr lang="cs-CZ" sz="1400" dirty="0" smtClean="0">
                <a:solidFill>
                  <a:schemeClr val="bg1"/>
                </a:solidFill>
              </a:rPr>
              <a:t>            (1 – 2 leté projekty)</a:t>
            </a:r>
          </a:p>
          <a:p>
            <a:pPr marL="72000"/>
            <a:r>
              <a:rPr lang="cs-CZ" sz="1200" dirty="0">
                <a:solidFill>
                  <a:schemeClr val="bg1"/>
                </a:solidFill>
              </a:rPr>
              <a:t>doporučená  min.  finanční dotace je </a:t>
            </a:r>
            <a:r>
              <a:rPr lang="cs-CZ" sz="1200" dirty="0" smtClean="0">
                <a:solidFill>
                  <a:schemeClr val="bg1"/>
                </a:solidFill>
              </a:rPr>
              <a:t> 100 </a:t>
            </a:r>
            <a:r>
              <a:rPr lang="cs-CZ" sz="1200" dirty="0">
                <a:solidFill>
                  <a:schemeClr val="bg1"/>
                </a:solidFill>
              </a:rPr>
              <a:t>000,- </a:t>
            </a:r>
          </a:p>
          <a:p>
            <a:pPr marL="108000"/>
            <a:endParaRPr lang="cs-CZ" sz="1400" dirty="0" smtClean="0">
              <a:solidFill>
                <a:schemeClr val="bg1"/>
              </a:solidFill>
            </a:endParaRPr>
          </a:p>
          <a:p>
            <a:pPr marL="108000"/>
            <a:r>
              <a:rPr lang="cs-CZ" sz="1600" dirty="0" smtClean="0">
                <a:solidFill>
                  <a:schemeClr val="bg1"/>
                </a:solidFill>
              </a:rPr>
              <a:t>Uzavření ekonom. náležitostí      	    do </a:t>
            </a:r>
            <a:r>
              <a:rPr lang="cs-CZ" sz="1600" u="sng" dirty="0" smtClean="0">
                <a:solidFill>
                  <a:schemeClr val="bg1"/>
                </a:solidFill>
              </a:rPr>
              <a:t>15. 11. 2018</a:t>
            </a:r>
          </a:p>
          <a:p>
            <a:pPr marL="108000"/>
            <a:r>
              <a:rPr lang="cs-CZ" sz="1600" dirty="0" smtClean="0">
                <a:solidFill>
                  <a:schemeClr val="bg1"/>
                </a:solidFill>
              </a:rPr>
              <a:t>Odevzdání  </a:t>
            </a:r>
            <a:r>
              <a:rPr lang="cs-CZ" sz="1600" dirty="0" err="1" smtClean="0">
                <a:solidFill>
                  <a:schemeClr val="bg1"/>
                </a:solidFill>
              </a:rPr>
              <a:t>výroč</a:t>
            </a:r>
            <a:r>
              <a:rPr lang="cs-CZ" sz="1600" dirty="0" smtClean="0">
                <a:solidFill>
                  <a:schemeClr val="bg1"/>
                </a:solidFill>
              </a:rPr>
              <a:t>. / </a:t>
            </a:r>
            <a:r>
              <a:rPr lang="cs-CZ" sz="1600" dirty="0" err="1" smtClean="0">
                <a:solidFill>
                  <a:schemeClr val="bg1"/>
                </a:solidFill>
              </a:rPr>
              <a:t>průběž</a:t>
            </a:r>
            <a:r>
              <a:rPr lang="cs-CZ" sz="1600" dirty="0" smtClean="0">
                <a:solidFill>
                  <a:schemeClr val="bg1"/>
                </a:solidFill>
              </a:rPr>
              <a:t>. zpráv    do </a:t>
            </a:r>
            <a:r>
              <a:rPr lang="cs-CZ" sz="1600" u="sng" dirty="0" smtClean="0">
                <a:solidFill>
                  <a:schemeClr val="bg1"/>
                </a:solidFill>
              </a:rPr>
              <a:t>4. 1</a:t>
            </a:r>
            <a:r>
              <a:rPr lang="cs-CZ" sz="1600" u="sng" dirty="0">
                <a:solidFill>
                  <a:schemeClr val="bg1"/>
                </a:solidFill>
              </a:rPr>
              <a:t>. </a:t>
            </a:r>
            <a:r>
              <a:rPr lang="cs-CZ" sz="1600" u="sng" dirty="0" smtClean="0">
                <a:solidFill>
                  <a:schemeClr val="bg1"/>
                </a:solidFill>
              </a:rPr>
              <a:t>2019</a:t>
            </a:r>
          </a:p>
          <a:p>
            <a:pPr marL="108000"/>
            <a:endParaRPr lang="cs-CZ" sz="1600" dirty="0" smtClean="0">
              <a:solidFill>
                <a:schemeClr val="bg1"/>
              </a:solidFill>
            </a:endParaRPr>
          </a:p>
          <a:p>
            <a:pPr marL="108000"/>
            <a:r>
              <a:rPr lang="cs-CZ" sz="1600" dirty="0" smtClean="0">
                <a:solidFill>
                  <a:schemeClr val="bg1"/>
                </a:solidFill>
              </a:rPr>
              <a:t>Odevzdání závěr. zpráv</a:t>
            </a:r>
            <a:endParaRPr lang="cs-CZ" sz="1600" dirty="0">
              <a:solidFill>
                <a:schemeClr val="bg1"/>
              </a:solidFill>
            </a:endParaRPr>
          </a:p>
          <a:p>
            <a:pPr marL="108000"/>
            <a:r>
              <a:rPr lang="cs-CZ" sz="1600" dirty="0" smtClean="0">
                <a:solidFill>
                  <a:schemeClr val="bg1"/>
                </a:solidFill>
              </a:rPr>
              <a:t>             </a:t>
            </a:r>
            <a:r>
              <a:rPr lang="cs-CZ" sz="1600" dirty="0">
                <a:solidFill>
                  <a:schemeClr val="bg1"/>
                </a:solidFill>
              </a:rPr>
              <a:t>do </a:t>
            </a:r>
            <a:r>
              <a:rPr lang="cs-CZ" sz="1600" u="sng" dirty="0">
                <a:solidFill>
                  <a:schemeClr val="bg1"/>
                </a:solidFill>
              </a:rPr>
              <a:t>6</a:t>
            </a:r>
            <a:r>
              <a:rPr lang="cs-CZ" sz="1600" u="sng" dirty="0" smtClean="0">
                <a:solidFill>
                  <a:schemeClr val="bg1"/>
                </a:solidFill>
              </a:rPr>
              <a:t>. 1</a:t>
            </a:r>
            <a:r>
              <a:rPr lang="cs-CZ" sz="1600" u="sng" dirty="0">
                <a:solidFill>
                  <a:schemeClr val="bg1"/>
                </a:solidFill>
              </a:rPr>
              <a:t>. </a:t>
            </a:r>
            <a:r>
              <a:rPr lang="cs-CZ" sz="1600" u="sng" dirty="0" smtClean="0">
                <a:solidFill>
                  <a:schemeClr val="bg1"/>
                </a:solidFill>
              </a:rPr>
              <a:t>2020</a:t>
            </a:r>
            <a:endParaRPr lang="cs-CZ" sz="1600" dirty="0">
              <a:solidFill>
                <a:schemeClr val="bg1"/>
              </a:solidFill>
            </a:endParaRPr>
          </a:p>
          <a:p>
            <a:pPr marL="108000"/>
            <a:r>
              <a:rPr lang="cs-CZ" sz="1600" dirty="0">
                <a:solidFill>
                  <a:schemeClr val="bg1"/>
                </a:solidFill>
              </a:rPr>
              <a:t>Oponentní řízení </a:t>
            </a:r>
          </a:p>
          <a:p>
            <a:pPr marL="108000"/>
            <a:r>
              <a:rPr lang="cs-CZ" sz="1600" dirty="0">
                <a:solidFill>
                  <a:schemeClr val="bg1"/>
                </a:solidFill>
              </a:rPr>
              <a:t>             do </a:t>
            </a:r>
            <a:r>
              <a:rPr lang="cs-CZ" sz="1600" u="sng" dirty="0" smtClean="0">
                <a:solidFill>
                  <a:schemeClr val="bg1"/>
                </a:solidFill>
              </a:rPr>
              <a:t>29. </a:t>
            </a:r>
            <a:r>
              <a:rPr lang="cs-CZ" sz="1600" u="sng" dirty="0">
                <a:solidFill>
                  <a:schemeClr val="bg1"/>
                </a:solidFill>
              </a:rPr>
              <a:t>1. </a:t>
            </a:r>
            <a:r>
              <a:rPr lang="cs-CZ" sz="1600" u="sng" dirty="0" smtClean="0">
                <a:solidFill>
                  <a:schemeClr val="bg1"/>
                </a:solidFill>
              </a:rPr>
              <a:t>2019</a:t>
            </a:r>
            <a:endParaRPr lang="cs-CZ" sz="1600" u="sng" dirty="0">
              <a:solidFill>
                <a:schemeClr val="bg1"/>
              </a:solidFill>
            </a:endParaRPr>
          </a:p>
          <a:p>
            <a:pPr marL="108000"/>
            <a:endParaRPr lang="cs-CZ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90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dirty="0" smtClean="0"/>
              <a:t>Interní grantová soutěž  2018</a:t>
            </a:r>
            <a:br>
              <a:rPr lang="cs-CZ" sz="2000" dirty="0" smtClean="0"/>
            </a:br>
            <a:endParaRPr lang="cs-CZ" sz="2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323975" y="1322174"/>
            <a:ext cx="6806771" cy="5061164"/>
          </a:xfrm>
          <a:noFill/>
        </p:spPr>
        <p:txBody>
          <a:bodyPr/>
          <a:lstStyle/>
          <a:p>
            <a:pPr algn="ctr"/>
            <a:endParaRPr lang="cs-CZ" sz="1800" dirty="0" smtClean="0"/>
          </a:p>
          <a:p>
            <a:pPr algn="ctr"/>
            <a:endParaRPr lang="cs-CZ" sz="1800" dirty="0" smtClean="0"/>
          </a:p>
          <a:p>
            <a:pPr algn="ctr"/>
            <a:endParaRPr lang="cs-CZ" sz="2400" dirty="0" smtClean="0"/>
          </a:p>
          <a:p>
            <a:pPr algn="ctr"/>
            <a:endParaRPr lang="cs-CZ" sz="2400" dirty="0" smtClean="0"/>
          </a:p>
          <a:p>
            <a:pPr algn="ctr"/>
            <a:endParaRPr lang="cs-CZ" sz="2400" dirty="0" smtClean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2"/>
          <a:srcRect l="29331" t="15936" r="27523" b="4946"/>
          <a:stretch/>
        </p:blipFill>
        <p:spPr>
          <a:xfrm>
            <a:off x="2609386" y="880947"/>
            <a:ext cx="4527396" cy="5922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52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13276" y="455613"/>
            <a:ext cx="3727536" cy="576262"/>
          </a:xfrm>
        </p:spPr>
        <p:txBody>
          <a:bodyPr>
            <a:noAutofit/>
          </a:bodyPr>
          <a:lstStyle/>
          <a:p>
            <a:r>
              <a:rPr lang="cs-CZ" sz="2000" dirty="0" smtClean="0"/>
              <a:t>Interní grantová soutěž  2018  zásady, okruhy a pravidla soutěže </a:t>
            </a:r>
            <a:endParaRPr lang="cs-CZ" sz="2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323975" y="1322174"/>
            <a:ext cx="6806771" cy="5061164"/>
          </a:xfrm>
          <a:noFill/>
        </p:spPr>
        <p:txBody>
          <a:bodyPr/>
          <a:lstStyle/>
          <a:p>
            <a:endParaRPr lang="cs-CZ" sz="1600" dirty="0" smtClean="0"/>
          </a:p>
          <a:p>
            <a:r>
              <a:rPr lang="cs-CZ" sz="3200" dirty="0" smtClean="0"/>
              <a:t>Zásady</a:t>
            </a:r>
          </a:p>
          <a:p>
            <a:endParaRPr lang="cs-CZ" sz="1600" dirty="0" smtClean="0"/>
          </a:p>
          <a:p>
            <a:endParaRPr lang="cs-CZ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projekt musí být v souladu s prioritními cíli Dlouhodobého záměru </a:t>
            </a:r>
            <a:r>
              <a:rPr lang="cs-CZ" sz="1800" dirty="0" smtClean="0"/>
              <a:t>MŠMT </a:t>
            </a:r>
            <a:r>
              <a:rPr lang="cs-CZ" sz="1800" dirty="0"/>
              <a:t>a prioritami dlouhodobého záměru vysoké školy (UHK</a:t>
            </a:r>
            <a:r>
              <a:rPr lang="cs-CZ" sz="1800" dirty="0" smtClean="0"/>
              <a:t>)</a:t>
            </a:r>
          </a:p>
          <a:p>
            <a:endParaRPr lang="cs-CZ" sz="18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projekt </a:t>
            </a:r>
            <a:r>
              <a:rPr lang="cs-CZ" sz="1800" dirty="0"/>
              <a:t>zaměřený na inovaci kurzů/předmětů musí být zároveň v souladu </a:t>
            </a:r>
            <a:r>
              <a:rPr lang="cs-CZ" sz="1800" dirty="0" smtClean="0"/>
              <a:t>s </a:t>
            </a:r>
            <a:r>
              <a:rPr lang="cs-CZ" sz="1800" dirty="0"/>
              <a:t>deklarovaným profilem absolventa daného studijního programu, </a:t>
            </a:r>
            <a:r>
              <a:rPr lang="cs-CZ" sz="1800" dirty="0" smtClean="0"/>
              <a:t>zejména </a:t>
            </a:r>
            <a:r>
              <a:rPr lang="cs-CZ" sz="1800" dirty="0"/>
              <a:t>s ohledem na znalosti, dovednosti a způsobilosti, které student  </a:t>
            </a:r>
            <a:r>
              <a:rPr lang="cs-CZ" sz="1800" dirty="0" smtClean="0"/>
              <a:t>skutečně </a:t>
            </a:r>
            <a:r>
              <a:rPr lang="cs-CZ" sz="1800" dirty="0"/>
              <a:t>získá a které jsou relevantní pro jeho další uplatnění</a:t>
            </a:r>
          </a:p>
          <a:p>
            <a:endParaRPr lang="cs-CZ" sz="1600" dirty="0" smtClean="0"/>
          </a:p>
          <a:p>
            <a:endParaRPr lang="cs-CZ" sz="1600" dirty="0" smtClean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33599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13276" y="455613"/>
            <a:ext cx="3727536" cy="576262"/>
          </a:xfrm>
        </p:spPr>
        <p:txBody>
          <a:bodyPr>
            <a:noAutofit/>
          </a:bodyPr>
          <a:lstStyle/>
          <a:p>
            <a:r>
              <a:rPr lang="cs-CZ" sz="2000" dirty="0" smtClean="0"/>
              <a:t>Interní grantová soutěž  2018  zásady, okruhy a pravidla soutěže </a:t>
            </a:r>
            <a:endParaRPr lang="cs-CZ" sz="2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323975" y="1322174"/>
            <a:ext cx="6806771" cy="5061164"/>
          </a:xfrm>
          <a:noFill/>
        </p:spPr>
        <p:txBody>
          <a:bodyPr/>
          <a:lstStyle/>
          <a:p>
            <a:r>
              <a:rPr lang="cs-CZ" sz="3200" dirty="0" smtClean="0"/>
              <a:t>Okruhy IGS</a:t>
            </a:r>
          </a:p>
          <a:p>
            <a:endParaRPr lang="cs-CZ" sz="1600" dirty="0"/>
          </a:p>
          <a:p>
            <a:pPr marL="342900" indent="-342900" algn="ctr">
              <a:buAutoNum type="arabicPeriod"/>
            </a:pPr>
            <a:r>
              <a:rPr lang="cs-CZ" sz="1800" u="sng" dirty="0"/>
              <a:t>Podpora pedagogické práce akademických pracovníků  </a:t>
            </a:r>
          </a:p>
          <a:p>
            <a:pPr algn="ctr"/>
            <a:r>
              <a:rPr lang="cs-CZ" sz="1800" dirty="0"/>
              <a:t>      </a:t>
            </a:r>
            <a:r>
              <a:rPr lang="cs-CZ" sz="1800" u="sng" dirty="0"/>
              <a:t>a profilace a inovace studijních programů na úrovni </a:t>
            </a:r>
            <a:r>
              <a:rPr lang="cs-CZ" sz="1800" u="sng" dirty="0" smtClean="0"/>
              <a:t>předmětů/kurzů</a:t>
            </a:r>
          </a:p>
          <a:p>
            <a:r>
              <a:rPr lang="cs-CZ" sz="1600" dirty="0" smtClean="0"/>
              <a:t>Projekty budou směřovat 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zvýšení </a:t>
            </a:r>
            <a:r>
              <a:rPr lang="cs-CZ" sz="1600" dirty="0"/>
              <a:t>odborných kompetencí akademických </a:t>
            </a:r>
            <a:r>
              <a:rPr lang="cs-CZ" sz="1600" dirty="0" smtClean="0"/>
              <a:t>pracovníků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zvýšení kvality vyučovaných </a:t>
            </a:r>
            <a:r>
              <a:rPr lang="cs-CZ" sz="1600" dirty="0" smtClean="0"/>
              <a:t>předmětů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zvýšení kvality </a:t>
            </a:r>
            <a:r>
              <a:rPr lang="cs-CZ" sz="1600" dirty="0" smtClean="0"/>
              <a:t>práce se studenty v jednotlivých studijních oborech či předmětech</a:t>
            </a:r>
            <a:endParaRPr lang="cs-CZ" sz="1600" dirty="0"/>
          </a:p>
          <a:p>
            <a:r>
              <a:rPr lang="cs-CZ" sz="1600" dirty="0" smtClean="0"/>
              <a:t> Příklad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i="1" dirty="0" smtClean="0">
                <a:solidFill>
                  <a:srgbClr val="3F842C"/>
                </a:solidFill>
              </a:rPr>
              <a:t>Inovace či tvorba nového </a:t>
            </a:r>
            <a:r>
              <a:rPr lang="cs-CZ" sz="1600" i="1" dirty="0">
                <a:solidFill>
                  <a:srgbClr val="3F842C"/>
                </a:solidFill>
              </a:rPr>
              <a:t>předmětu stávajících studijních programů v českém nebo anglickém jazyce</a:t>
            </a:r>
            <a:endParaRPr lang="cs-CZ" sz="1600" dirty="0" smtClean="0">
              <a:solidFill>
                <a:srgbClr val="3F842C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i="1" dirty="0" smtClean="0">
                <a:solidFill>
                  <a:srgbClr val="3F842C"/>
                </a:solidFill>
              </a:rPr>
              <a:t>podpora </a:t>
            </a:r>
            <a:r>
              <a:rPr lang="cs-CZ" sz="1600" i="1" dirty="0">
                <a:solidFill>
                  <a:srgbClr val="3F842C"/>
                </a:solidFill>
              </a:rPr>
              <a:t>tvorby nových studijních materiálů multimediálního charakteru</a:t>
            </a:r>
            <a:endParaRPr lang="cs-CZ" sz="1600" dirty="0" smtClean="0">
              <a:solidFill>
                <a:srgbClr val="3F842C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i="1" dirty="0">
                <a:solidFill>
                  <a:srgbClr val="3F842C"/>
                </a:solidFill>
              </a:rPr>
              <a:t>zpracování výukových </a:t>
            </a:r>
            <a:r>
              <a:rPr lang="cs-CZ" sz="1600" i="1" dirty="0" smtClean="0">
                <a:solidFill>
                  <a:srgbClr val="3F842C"/>
                </a:solidFill>
              </a:rPr>
              <a:t>přístupů a jejich implementace na </a:t>
            </a:r>
            <a:r>
              <a:rPr lang="cs-CZ" sz="1600" i="1" dirty="0" err="1" smtClean="0">
                <a:solidFill>
                  <a:srgbClr val="3F842C"/>
                </a:solidFill>
              </a:rPr>
              <a:t>PdF</a:t>
            </a:r>
            <a:r>
              <a:rPr lang="cs-CZ" sz="1600" i="1" dirty="0" smtClean="0">
                <a:solidFill>
                  <a:srgbClr val="3F842C"/>
                </a:solidFill>
              </a:rPr>
              <a:t> aj.</a:t>
            </a:r>
            <a:endParaRPr lang="cs-CZ" sz="1600" dirty="0">
              <a:solidFill>
                <a:srgbClr val="3F842C"/>
              </a:solidFill>
            </a:endParaRPr>
          </a:p>
          <a:p>
            <a:endParaRPr lang="cs-CZ" sz="1600" dirty="0" smtClean="0"/>
          </a:p>
          <a:p>
            <a:endParaRPr lang="cs-CZ" sz="1600" dirty="0" smtClean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55755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13276" y="455613"/>
            <a:ext cx="3727536" cy="576262"/>
          </a:xfrm>
        </p:spPr>
        <p:txBody>
          <a:bodyPr>
            <a:noAutofit/>
          </a:bodyPr>
          <a:lstStyle/>
          <a:p>
            <a:r>
              <a:rPr lang="cs-CZ" sz="1800" dirty="0" smtClean="0"/>
              <a:t>Interní grantová soutěž  2018</a:t>
            </a:r>
            <a:br>
              <a:rPr lang="cs-CZ" sz="1800" dirty="0" smtClean="0"/>
            </a:br>
            <a:r>
              <a:rPr lang="cs-CZ" sz="1800" dirty="0" smtClean="0"/>
              <a:t>  zásady, okruhy a pravidla soutěže </a:t>
            </a:r>
            <a:endParaRPr lang="cs-CZ" sz="18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323975" y="1183026"/>
            <a:ext cx="6806771" cy="5061164"/>
          </a:xfrm>
          <a:noFill/>
        </p:spPr>
        <p:txBody>
          <a:bodyPr/>
          <a:lstStyle/>
          <a:p>
            <a:r>
              <a:rPr lang="cs-CZ" sz="3200" dirty="0" smtClean="0"/>
              <a:t>Okruhy IGS</a:t>
            </a:r>
          </a:p>
          <a:p>
            <a:endParaRPr lang="cs-CZ" sz="1600" u="sng" dirty="0"/>
          </a:p>
          <a:p>
            <a:pPr marL="342900" indent="-342900">
              <a:buAutoNum type="arabicPeriod" startAt="2"/>
            </a:pPr>
            <a:r>
              <a:rPr lang="cs-CZ" sz="1800" u="sng" dirty="0"/>
              <a:t>Tvůrčí práce studentů směřující k inovaci vzdělávací činnosti </a:t>
            </a:r>
          </a:p>
          <a:p>
            <a:endParaRPr lang="cs-CZ" sz="1600" dirty="0" smtClean="0"/>
          </a:p>
          <a:p>
            <a:r>
              <a:rPr lang="cs-CZ" sz="1600" dirty="0" smtClean="0"/>
              <a:t>Projekty </a:t>
            </a:r>
            <a:r>
              <a:rPr lang="cs-CZ" sz="1600" dirty="0"/>
              <a:t>budou směřovat </a:t>
            </a:r>
            <a:r>
              <a:rPr lang="cs-CZ" sz="1600" dirty="0" smtClean="0"/>
              <a:t>k</a:t>
            </a:r>
            <a:endParaRPr lang="cs-CZ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rozvoji </a:t>
            </a:r>
            <a:r>
              <a:rPr lang="cs-CZ" sz="1600" dirty="0"/>
              <a:t>výuky a napomohou jejímu zkvalitnění</a:t>
            </a:r>
          </a:p>
          <a:p>
            <a:r>
              <a:rPr lang="cs-CZ" sz="1600" dirty="0" smtClean="0"/>
              <a:t>Projekt se musí týkat min.</a:t>
            </a:r>
            <a:r>
              <a:rPr lang="cs-CZ" sz="1600" dirty="0"/>
              <a:t> </a:t>
            </a:r>
            <a:r>
              <a:rPr lang="cs-CZ" sz="1600" dirty="0" smtClean="0"/>
              <a:t>jednoho </a:t>
            </a:r>
            <a:r>
              <a:rPr lang="cs-CZ" sz="1600" dirty="0"/>
              <a:t>akreditovaného studijního programu a </a:t>
            </a:r>
            <a:r>
              <a:rPr lang="cs-CZ" sz="1600" dirty="0" smtClean="0"/>
              <a:t>min. </a:t>
            </a:r>
            <a:r>
              <a:rPr lang="cs-CZ" sz="1600" dirty="0"/>
              <a:t>jednoho </a:t>
            </a:r>
            <a:r>
              <a:rPr lang="cs-CZ" sz="1600" dirty="0" smtClean="0"/>
              <a:t>předmětu</a:t>
            </a:r>
          </a:p>
          <a:p>
            <a:r>
              <a:rPr lang="cs-CZ" sz="1600" dirty="0" smtClean="0"/>
              <a:t>Příklad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0" i="1" dirty="0" smtClean="0">
                <a:solidFill>
                  <a:srgbClr val="3F842C"/>
                </a:solidFill>
              </a:rPr>
              <a:t>podíl </a:t>
            </a:r>
            <a:r>
              <a:rPr lang="cs-CZ" sz="1600" b="0" i="1" dirty="0">
                <a:solidFill>
                  <a:srgbClr val="3F842C"/>
                </a:solidFill>
              </a:rPr>
              <a:t>studentů na </a:t>
            </a:r>
            <a:r>
              <a:rPr lang="cs-CZ" sz="1600" i="1" dirty="0">
                <a:solidFill>
                  <a:srgbClr val="3F842C"/>
                </a:solidFill>
              </a:rPr>
              <a:t>tvorbě výukových materiálů</a:t>
            </a:r>
            <a:r>
              <a:rPr lang="cs-CZ" sz="1600" i="1" dirty="0" smtClean="0">
                <a:solidFill>
                  <a:srgbClr val="3F842C"/>
                </a:solidFill>
              </a:rPr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i="1" dirty="0" smtClean="0">
                <a:solidFill>
                  <a:srgbClr val="3F842C"/>
                </a:solidFill>
              </a:rPr>
              <a:t> příprava </a:t>
            </a:r>
            <a:r>
              <a:rPr lang="cs-CZ" sz="1600" i="1" dirty="0">
                <a:solidFill>
                  <a:srgbClr val="3F842C"/>
                </a:solidFill>
              </a:rPr>
              <a:t>multimediálních studijních opor, aj.</a:t>
            </a:r>
            <a:endParaRPr lang="cs-CZ" sz="1600" dirty="0">
              <a:solidFill>
                <a:srgbClr val="3F842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06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13276" y="455613"/>
            <a:ext cx="3727536" cy="576262"/>
          </a:xfrm>
        </p:spPr>
        <p:txBody>
          <a:bodyPr>
            <a:noAutofit/>
          </a:bodyPr>
          <a:lstStyle/>
          <a:p>
            <a:r>
              <a:rPr lang="cs-CZ" sz="1800" dirty="0" smtClean="0"/>
              <a:t>Interní grantová soutěž  2018</a:t>
            </a:r>
            <a:br>
              <a:rPr lang="cs-CZ" sz="1800" dirty="0" smtClean="0"/>
            </a:br>
            <a:r>
              <a:rPr lang="cs-CZ" sz="1800" dirty="0" smtClean="0"/>
              <a:t> zásady, </a:t>
            </a:r>
            <a:r>
              <a:rPr lang="cs-CZ" sz="1800" dirty="0"/>
              <a:t>o</a:t>
            </a:r>
            <a:r>
              <a:rPr lang="cs-CZ" sz="1800" dirty="0" smtClean="0"/>
              <a:t>kruhy a pravidla soutěže </a:t>
            </a:r>
            <a:endParaRPr lang="cs-CZ" sz="18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323975" y="1322174"/>
            <a:ext cx="6806771" cy="5061164"/>
          </a:xfrm>
          <a:noFill/>
        </p:spPr>
        <p:txBody>
          <a:bodyPr/>
          <a:lstStyle/>
          <a:p>
            <a:endParaRPr lang="cs-CZ" sz="1600" dirty="0"/>
          </a:p>
          <a:p>
            <a:r>
              <a:rPr lang="cs-CZ" sz="3200" dirty="0" smtClean="0"/>
              <a:t>Pravidla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 smtClean="0"/>
              <a:t>řešitelem </a:t>
            </a:r>
            <a:r>
              <a:rPr lang="cs-CZ" sz="1800" dirty="0"/>
              <a:t>či spoluřešitelem projektu může být pouze </a:t>
            </a:r>
            <a:r>
              <a:rPr lang="cs-CZ" sz="1800" dirty="0">
                <a:solidFill>
                  <a:srgbClr val="FF0000"/>
                </a:solidFill>
              </a:rPr>
              <a:t>akademický pracovník  </a:t>
            </a:r>
            <a:r>
              <a:rPr lang="cs-CZ" sz="1800" dirty="0" err="1" smtClean="0"/>
              <a:t>PdF</a:t>
            </a:r>
            <a:r>
              <a:rPr lang="cs-CZ" sz="1800" dirty="0"/>
              <a:t>, </a:t>
            </a:r>
            <a:r>
              <a:rPr lang="cs-CZ" sz="1800" dirty="0">
                <a:solidFill>
                  <a:srgbClr val="FF0000"/>
                </a:solidFill>
              </a:rPr>
              <a:t>student </a:t>
            </a:r>
            <a:r>
              <a:rPr lang="cs-CZ" sz="1800" dirty="0" err="1">
                <a:solidFill>
                  <a:srgbClr val="FF0000"/>
                </a:solidFill>
              </a:rPr>
              <a:t>PdF</a:t>
            </a:r>
            <a:r>
              <a:rPr lang="cs-CZ" sz="1800" dirty="0"/>
              <a:t>, event. externí pracovník </a:t>
            </a:r>
            <a:r>
              <a:rPr lang="cs-CZ" sz="1800" dirty="0" err="1" smtClean="0"/>
              <a:t>PdF</a:t>
            </a:r>
            <a:r>
              <a:rPr lang="cs-CZ" sz="1800" dirty="0" smtClean="0"/>
              <a:t>, se kterým je uzavřen pracovně právní vztah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 smtClean="0"/>
              <a:t> </a:t>
            </a:r>
            <a:r>
              <a:rPr lang="cs-CZ" sz="1800" dirty="0"/>
              <a:t>v případě projektu podporujícího tvůrčí práci studentů </a:t>
            </a:r>
            <a:r>
              <a:rPr lang="cs-CZ" sz="1800" dirty="0" smtClean="0"/>
              <a:t>musí být projekt zastřešen akademickým pracovníkem (příkazce), dále student </a:t>
            </a:r>
            <a:r>
              <a:rPr lang="cs-CZ" sz="1800" dirty="0"/>
              <a:t>musí být studentem v prezenční či kombinované formě studia po celý rok </a:t>
            </a:r>
            <a:r>
              <a:rPr lang="cs-CZ" sz="1800" dirty="0" smtClean="0"/>
              <a:t>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 smtClean="0"/>
              <a:t>projekty budou řešeny v období leden – </a:t>
            </a:r>
            <a:r>
              <a:rPr lang="cs-CZ" sz="1800" dirty="0" smtClean="0">
                <a:solidFill>
                  <a:srgbClr val="FF0000"/>
                </a:solidFill>
              </a:rPr>
              <a:t>listopad 2018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800" dirty="0" smtClean="0"/>
              <a:t>doporučená </a:t>
            </a:r>
            <a:r>
              <a:rPr lang="cs-CZ" sz="1800" dirty="0"/>
              <a:t>minimální částka finanční dotace je </a:t>
            </a:r>
            <a:r>
              <a:rPr lang="cs-CZ" sz="1800" dirty="0" smtClean="0"/>
              <a:t>50 </a:t>
            </a:r>
            <a:r>
              <a:rPr lang="cs-CZ" sz="1800" dirty="0"/>
              <a:t>000,- Kč.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 smtClean="0"/>
              <a:t>přidělená dotace musí být v </a:t>
            </a:r>
            <a:r>
              <a:rPr lang="cs-CZ" sz="1800" dirty="0" smtClean="0">
                <a:solidFill>
                  <a:srgbClr val="FF0000"/>
                </a:solidFill>
              </a:rPr>
              <a:t>plné výši a včas vyčerpána  do listopadu 2018  </a:t>
            </a:r>
            <a:endParaRPr lang="cs-CZ" sz="1800" dirty="0">
              <a:solidFill>
                <a:srgbClr val="FF0000"/>
              </a:solidFill>
            </a:endParaRPr>
          </a:p>
          <a:p>
            <a:endParaRPr lang="cs-CZ" sz="1600" dirty="0" smtClean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72593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lIns="0" tIns="0" rIns="0" bIns="0" anchor="b"/>
      <a:lstStyle>
        <a:defPPr fontAlgn="auto">
          <a:spcAft>
            <a:spcPts val="0"/>
          </a:spcAft>
          <a:defRPr sz="4200" b="1" dirty="0" err="1">
            <a:latin typeface="Comenia Sans"/>
            <a:ea typeface="+mj-ea"/>
            <a:cs typeface="Comenia Sans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PdF_UHK_prezentace</Template>
  <TotalTime>1248</TotalTime>
  <Words>740</Words>
  <Application>Microsoft Office PowerPoint</Application>
  <PresentationFormat>Předvádění na obrazovce (4:3)</PresentationFormat>
  <Paragraphs>196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MS PGothic</vt:lpstr>
      <vt:lpstr>Arial</vt:lpstr>
      <vt:lpstr>Calibri</vt:lpstr>
      <vt:lpstr>Comenia Sans</vt:lpstr>
      <vt:lpstr>Motiv Office</vt:lpstr>
      <vt:lpstr>Ahoj GACR</vt:lpstr>
      <vt:lpstr>Přehled projektů a jejich stručná charakteristika</vt:lpstr>
      <vt:lpstr>Harmonogram podporovaných projektů pro rok 2018 </vt:lpstr>
      <vt:lpstr>Harmonogram podporovaných projektů pro rok 2018 </vt:lpstr>
      <vt:lpstr>Interní grantová soutěž  2018 </vt:lpstr>
      <vt:lpstr>Interní grantová soutěž  2018  zásady, okruhy a pravidla soutěže </vt:lpstr>
      <vt:lpstr>Interní grantová soutěž  2018  zásady, okruhy a pravidla soutěže </vt:lpstr>
      <vt:lpstr>Interní grantová soutěž  2018   zásady, okruhy a pravidla soutěže </vt:lpstr>
      <vt:lpstr>Interní grantová soutěž  2018  zásady, okruhy a pravidla soutěže </vt:lpstr>
      <vt:lpstr>Interní grantová soutěž  2018  doporučení pro projekty</vt:lpstr>
      <vt:lpstr>Interní grantová soutěž  2018  hodnocení projektů</vt:lpstr>
      <vt:lpstr>Specifický  výzkum 2018  </vt:lpstr>
      <vt:lpstr>Specifický  výzkum 2018  pravidla</vt:lpstr>
      <vt:lpstr>Specifický  výzkum 2018  doporučení</vt:lpstr>
      <vt:lpstr>.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subject/>
  <dc:creator>Čáslava Karel</dc:creator>
  <cp:keywords/>
  <dc:description/>
  <cp:lastModifiedBy>Vítová Šárka</cp:lastModifiedBy>
  <cp:revision>96</cp:revision>
  <dcterms:created xsi:type="dcterms:W3CDTF">2015-05-12T12:22:44Z</dcterms:created>
  <dcterms:modified xsi:type="dcterms:W3CDTF">2018-01-08T15:21:09Z</dcterms:modified>
  <cp:category/>
</cp:coreProperties>
</file>